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48"/>
  </p:notesMasterIdLst>
  <p:sldIdLst>
    <p:sldId id="276" r:id="rId2"/>
    <p:sldId id="258" r:id="rId3"/>
    <p:sldId id="259" r:id="rId4"/>
    <p:sldId id="326" r:id="rId5"/>
    <p:sldId id="346" r:id="rId6"/>
    <p:sldId id="262" r:id="rId7"/>
    <p:sldId id="322" r:id="rId8"/>
    <p:sldId id="318" r:id="rId9"/>
    <p:sldId id="323" r:id="rId10"/>
    <p:sldId id="266" r:id="rId11"/>
    <p:sldId id="330" r:id="rId12"/>
    <p:sldId id="324" r:id="rId13"/>
    <p:sldId id="331" r:id="rId14"/>
    <p:sldId id="270" r:id="rId15"/>
    <p:sldId id="327" r:id="rId16"/>
    <p:sldId id="328" r:id="rId17"/>
    <p:sldId id="329" r:id="rId18"/>
    <p:sldId id="332" r:id="rId19"/>
    <p:sldId id="257" r:id="rId20"/>
    <p:sldId id="333" r:id="rId21"/>
    <p:sldId id="334" r:id="rId22"/>
    <p:sldId id="347" r:id="rId23"/>
    <p:sldId id="348" r:id="rId24"/>
    <p:sldId id="349" r:id="rId25"/>
    <p:sldId id="350" r:id="rId26"/>
    <p:sldId id="286" r:id="rId27"/>
    <p:sldId id="351" r:id="rId28"/>
    <p:sldId id="289" r:id="rId29"/>
    <p:sldId id="335" r:id="rId30"/>
    <p:sldId id="336" r:id="rId31"/>
    <p:sldId id="275" r:id="rId32"/>
    <p:sldId id="325" r:id="rId33"/>
    <p:sldId id="343" r:id="rId34"/>
    <p:sldId id="344" r:id="rId35"/>
    <p:sldId id="298" r:id="rId36"/>
    <p:sldId id="291" r:id="rId37"/>
    <p:sldId id="337" r:id="rId38"/>
    <p:sldId id="338" r:id="rId39"/>
    <p:sldId id="339" r:id="rId40"/>
    <p:sldId id="340" r:id="rId41"/>
    <p:sldId id="341" r:id="rId42"/>
    <p:sldId id="342" r:id="rId43"/>
    <p:sldId id="309" r:id="rId44"/>
    <p:sldId id="345" r:id="rId45"/>
    <p:sldId id="308" r:id="rId46"/>
    <p:sldId id="31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88E"/>
    <a:srgbClr val="008FD4"/>
    <a:srgbClr val="2E30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8" autoAdjust="0"/>
    <p:restoredTop sz="94660" autoAdjust="0"/>
  </p:normalViewPr>
  <p:slideViewPr>
    <p:cSldViewPr snapToGrid="0">
      <p:cViewPr varScale="1">
        <p:scale>
          <a:sx n="74" d="100"/>
          <a:sy n="74" d="100"/>
        </p:scale>
        <p:origin x="-606"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FA3CE-7F6D-4790-8739-7293801CD81E}" type="datetimeFigureOut">
              <a:rPr lang="en-US" smtClean="0"/>
              <a:t>9/28/2018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D51565-0DC8-47D6-91EC-7C91A7AEECBD}" type="slidenum">
              <a:rPr lang="en-US" smtClean="0"/>
              <a:t>‹#›</a:t>
            </a:fld>
            <a:endParaRPr lang="en-US"/>
          </a:p>
        </p:txBody>
      </p:sp>
    </p:spTree>
    <p:extLst>
      <p:ext uri="{BB962C8B-B14F-4D97-AF65-F5344CB8AC3E}">
        <p14:creationId xmlns:p14="http://schemas.microsoft.com/office/powerpoint/2010/main" val="2347105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D51565-0DC8-47D6-91EC-7C91A7AEECBD}" type="slidenum">
              <a:rPr lang="en-US" smtClean="0"/>
              <a:t>19</a:t>
            </a:fld>
            <a:endParaRPr lang="en-US"/>
          </a:p>
        </p:txBody>
      </p:sp>
    </p:spTree>
    <p:extLst>
      <p:ext uri="{BB962C8B-B14F-4D97-AF65-F5344CB8AC3E}">
        <p14:creationId xmlns:p14="http://schemas.microsoft.com/office/powerpoint/2010/main" val="6026046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9/28/2018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9/28/2018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9/28/2018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9/28/2018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9/28/2018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9/28/2018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9/28/2018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9/28/2018</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9/28/2018</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Merakii Mehak\merakii\merakii\ppt\new\br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7170091"/>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Tree>
    <p:extLst>
      <p:ext uri="{BB962C8B-B14F-4D97-AF65-F5344CB8AC3E}">
        <p14:creationId xmlns:p14="http://schemas.microsoft.com/office/powerpoint/2010/main" val="31369082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205607" cy="6858000"/>
          </a:xfrm>
          <a:prstGeom prst="rect">
            <a:avLst/>
          </a:prstGeom>
        </p:spPr>
      </p:pic>
      <p:sp>
        <p:nvSpPr>
          <p:cNvPr id="3" name="TextBox 2"/>
          <p:cNvSpPr txBox="1"/>
          <p:nvPr/>
        </p:nvSpPr>
        <p:spPr>
          <a:xfrm>
            <a:off x="6102802" y="2921168"/>
            <a:ext cx="5372274" cy="1015663"/>
          </a:xfrm>
          <a:prstGeom prst="rect">
            <a:avLst/>
          </a:prstGeom>
          <a:noFill/>
        </p:spPr>
        <p:txBody>
          <a:bodyPr wrap="square" rtlCol="0">
            <a:spAutoFit/>
          </a:bodyPr>
          <a:lstStyle/>
          <a:p>
            <a:r>
              <a:rPr lang="en-US" sz="6000" b="1" dirty="0" smtClean="0">
                <a:latin typeface="Garamond" pitchFamily="18" charset="0"/>
              </a:rPr>
              <a:t>STRATEGY</a:t>
            </a:r>
            <a:endParaRPr lang="en-US" sz="6000" b="1" dirty="0">
              <a:latin typeface="Garamond" pitchFamily="18" charset="0"/>
            </a:endParaRPr>
          </a:p>
        </p:txBody>
      </p:sp>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Tree>
    <p:extLst>
      <p:ext uri="{BB962C8B-B14F-4D97-AF65-F5344CB8AC3E}">
        <p14:creationId xmlns:p14="http://schemas.microsoft.com/office/powerpoint/2010/main" val="2769413388"/>
      </p:ext>
    </p:extLst>
  </p:cSld>
  <p:clrMapOvr>
    <a:masterClrMapping/>
  </p:clrMapOvr>
  <p:transition spd="med">
    <p:pull/>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D:\Merakii Mehak\merakii\merakii\ppt\new\STARTEF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7142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erakii Mehak\merakii\merakii\ppt\new\digital-consul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 y="-782"/>
            <a:ext cx="12272918" cy="6895820"/>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Tree>
    <p:extLst>
      <p:ext uri="{BB962C8B-B14F-4D97-AF65-F5344CB8AC3E}">
        <p14:creationId xmlns:p14="http://schemas.microsoft.com/office/powerpoint/2010/main" val="3452353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Merakii Mehak\merakii\merakii\ppt\new\AD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01525" y="2998113"/>
            <a:ext cx="5832347" cy="861774"/>
          </a:xfrm>
          <a:prstGeom prst="rect">
            <a:avLst/>
          </a:prstGeom>
          <a:noFill/>
        </p:spPr>
        <p:txBody>
          <a:bodyPr wrap="square" rtlCol="0">
            <a:spAutoFit/>
          </a:bodyPr>
          <a:lstStyle/>
          <a:p>
            <a:r>
              <a:rPr lang="en-US" sz="5000" b="1" dirty="0" smtClean="0">
                <a:latin typeface="Garamond" pitchFamily="18" charset="0"/>
              </a:rPr>
              <a:t>ADVERTISING</a:t>
            </a:r>
            <a:endParaRPr lang="en-US" sz="5000" b="1" dirty="0">
              <a:latin typeface="Garamond" pitchFamily="18" charset="0"/>
            </a:endParaRPr>
          </a:p>
        </p:txBody>
      </p:sp>
    </p:spTree>
    <p:extLst>
      <p:ext uri="{BB962C8B-B14F-4D97-AF65-F5344CB8AC3E}">
        <p14:creationId xmlns:p14="http://schemas.microsoft.com/office/powerpoint/2010/main" val="3294728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5607" cy="6858000"/>
          </a:xfrm>
          <a:prstGeom prst="rect">
            <a:avLst/>
          </a:prstGeom>
        </p:spPr>
      </p:pic>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3" name="TextBox 2"/>
          <p:cNvSpPr txBox="1"/>
          <p:nvPr/>
        </p:nvSpPr>
        <p:spPr>
          <a:xfrm>
            <a:off x="6529589" y="2305615"/>
            <a:ext cx="5035639" cy="2246769"/>
          </a:xfrm>
          <a:prstGeom prst="rect">
            <a:avLst/>
          </a:prstGeom>
          <a:noFill/>
        </p:spPr>
        <p:txBody>
          <a:bodyPr wrap="square" rtlCol="0">
            <a:spAutoFit/>
          </a:bodyPr>
          <a:lstStyle/>
          <a:p>
            <a:r>
              <a:rPr lang="en-US" sz="7000" b="1" dirty="0" smtClean="0">
                <a:latin typeface="Garamond" pitchFamily="18" charset="0"/>
              </a:rPr>
              <a:t>BUSINESS</a:t>
            </a:r>
          </a:p>
          <a:p>
            <a:r>
              <a:rPr lang="en-US" sz="7000" b="1" dirty="0" smtClean="0">
                <a:latin typeface="Garamond" pitchFamily="18" charset="0"/>
              </a:rPr>
              <a:t>      MODEL</a:t>
            </a:r>
            <a:endParaRPr lang="en-US" sz="7000" b="1" dirty="0">
              <a:latin typeface="Garamond" pitchFamily="18" charset="0"/>
            </a:endParaRPr>
          </a:p>
        </p:txBody>
      </p:sp>
    </p:spTree>
    <p:extLst>
      <p:ext uri="{BB962C8B-B14F-4D97-AF65-F5344CB8AC3E}">
        <p14:creationId xmlns:p14="http://schemas.microsoft.com/office/powerpoint/2010/main" val="4093894392"/>
      </p:ext>
    </p:extLst>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Merakii Mehak\merakii\merakii\ppt\new\service-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0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73510" y="321972"/>
            <a:ext cx="5563673" cy="769441"/>
          </a:xfrm>
          <a:prstGeom prst="rect">
            <a:avLst/>
          </a:prstGeom>
          <a:noFill/>
        </p:spPr>
        <p:txBody>
          <a:bodyPr wrap="square" rtlCol="0">
            <a:spAutoFit/>
          </a:bodyPr>
          <a:lstStyle/>
          <a:p>
            <a:r>
              <a:rPr lang="en-US" sz="4400" dirty="0" smtClean="0">
                <a:solidFill>
                  <a:schemeClr val="bg1">
                    <a:lumMod val="95000"/>
                  </a:schemeClr>
                </a:solidFill>
                <a:latin typeface="Garamond" pitchFamily="18" charset="0"/>
              </a:rPr>
              <a:t>SERVICE MODEL</a:t>
            </a:r>
            <a:endParaRPr lang="en-US" sz="4400" dirty="0">
              <a:solidFill>
                <a:schemeClr val="bg1">
                  <a:lumMod val="95000"/>
                </a:schemeClr>
              </a:solidFill>
              <a:latin typeface="Garamond" pitchFamily="18" charset="0"/>
            </a:endParaRPr>
          </a:p>
        </p:txBody>
      </p:sp>
      <p:sp>
        <p:nvSpPr>
          <p:cNvPr id="3" name="TextBox 2"/>
          <p:cNvSpPr txBox="1"/>
          <p:nvPr/>
        </p:nvSpPr>
        <p:spPr>
          <a:xfrm>
            <a:off x="1056067" y="3825021"/>
            <a:ext cx="3155324" cy="373488"/>
          </a:xfrm>
          <a:prstGeom prst="rect">
            <a:avLst/>
          </a:prstGeom>
          <a:noFill/>
        </p:spPr>
        <p:txBody>
          <a:bodyPr wrap="square" rtlCol="0">
            <a:spAutoFit/>
          </a:bodyPr>
          <a:lstStyle/>
          <a:p>
            <a:r>
              <a:rPr lang="en-US" b="1" dirty="0" smtClean="0">
                <a:solidFill>
                  <a:schemeClr val="bg1">
                    <a:lumMod val="95000"/>
                  </a:schemeClr>
                </a:solidFill>
                <a:latin typeface="Garamond" pitchFamily="18" charset="0"/>
              </a:rPr>
              <a:t>STRATEGIC CONSULTING</a:t>
            </a:r>
            <a:endParaRPr lang="en-US" b="1" dirty="0">
              <a:solidFill>
                <a:schemeClr val="bg1">
                  <a:lumMod val="95000"/>
                </a:schemeClr>
              </a:solidFill>
              <a:latin typeface="Garamond" pitchFamily="18" charset="0"/>
            </a:endParaRPr>
          </a:p>
        </p:txBody>
      </p:sp>
      <p:sp>
        <p:nvSpPr>
          <p:cNvPr id="4" name="TextBox 3"/>
          <p:cNvSpPr txBox="1"/>
          <p:nvPr/>
        </p:nvSpPr>
        <p:spPr>
          <a:xfrm>
            <a:off x="5009881" y="3825021"/>
            <a:ext cx="3271233" cy="369332"/>
          </a:xfrm>
          <a:prstGeom prst="rect">
            <a:avLst/>
          </a:prstGeom>
          <a:noFill/>
        </p:spPr>
        <p:txBody>
          <a:bodyPr wrap="square" rtlCol="0">
            <a:spAutoFit/>
          </a:bodyPr>
          <a:lstStyle/>
          <a:p>
            <a:r>
              <a:rPr lang="en-US" b="1" dirty="0" smtClean="0">
                <a:solidFill>
                  <a:schemeClr val="bg1">
                    <a:lumMod val="95000"/>
                  </a:schemeClr>
                </a:solidFill>
                <a:latin typeface="Garamond" pitchFamily="18" charset="0"/>
              </a:rPr>
              <a:t>CREATIVE CONSULTING</a:t>
            </a:r>
            <a:endParaRPr lang="en-US" b="1" dirty="0">
              <a:solidFill>
                <a:schemeClr val="bg1">
                  <a:lumMod val="95000"/>
                </a:schemeClr>
              </a:solidFill>
              <a:latin typeface="Garamond" pitchFamily="18" charset="0"/>
            </a:endParaRPr>
          </a:p>
        </p:txBody>
      </p:sp>
      <p:sp>
        <p:nvSpPr>
          <p:cNvPr id="5" name="TextBox 4"/>
          <p:cNvSpPr txBox="1"/>
          <p:nvPr/>
        </p:nvSpPr>
        <p:spPr>
          <a:xfrm>
            <a:off x="8937938" y="3825021"/>
            <a:ext cx="2936383" cy="369332"/>
          </a:xfrm>
          <a:prstGeom prst="rect">
            <a:avLst/>
          </a:prstGeom>
          <a:noFill/>
        </p:spPr>
        <p:txBody>
          <a:bodyPr wrap="square" rtlCol="0">
            <a:spAutoFit/>
          </a:bodyPr>
          <a:lstStyle/>
          <a:p>
            <a:r>
              <a:rPr lang="en-US" b="1" dirty="0" smtClean="0">
                <a:solidFill>
                  <a:schemeClr val="bg1">
                    <a:lumMod val="95000"/>
                  </a:schemeClr>
                </a:solidFill>
                <a:latin typeface="Garamond" pitchFamily="18" charset="0"/>
              </a:rPr>
              <a:t>MEDIA CONSULTING</a:t>
            </a:r>
            <a:endParaRPr lang="en-US" b="1" dirty="0">
              <a:solidFill>
                <a:schemeClr val="bg1">
                  <a:lumMod val="95000"/>
                </a:schemeClr>
              </a:solidFill>
              <a:latin typeface="Garamond" pitchFamily="18" charset="0"/>
            </a:endParaRPr>
          </a:p>
        </p:txBody>
      </p:sp>
      <p:sp>
        <p:nvSpPr>
          <p:cNvPr id="6" name="TextBox 5"/>
          <p:cNvSpPr txBox="1"/>
          <p:nvPr/>
        </p:nvSpPr>
        <p:spPr>
          <a:xfrm>
            <a:off x="792051" y="4086691"/>
            <a:ext cx="3496612" cy="2123658"/>
          </a:xfrm>
          <a:prstGeom prst="rect">
            <a:avLst/>
          </a:prstGeom>
          <a:noFill/>
        </p:spPr>
        <p:txBody>
          <a:bodyPr wrap="square" rtlCol="0">
            <a:spAutoFit/>
          </a:bodyPr>
          <a:lstStyle/>
          <a:p>
            <a:pPr lvl="0"/>
            <a:endParaRPr lang="en-US" sz="1200" b="1" dirty="0">
              <a:solidFill>
                <a:schemeClr val="bg1">
                  <a:lumMod val="95000"/>
                </a:schemeClr>
              </a:solidFill>
              <a:latin typeface="Arial" panose="020B0604020202020204" pitchFamily="34" charset="0"/>
              <a:cs typeface="Arial" panose="020B0604020202020204" pitchFamily="34" charset="0"/>
            </a:endParaRP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Market Research &amp; Market Intelligence- For Communication Roadmap</a:t>
            </a:r>
            <a:endParaRPr lang="en-US" sz="1200" dirty="0">
              <a:solidFill>
                <a:schemeClr val="bg1">
                  <a:lumMod val="95000"/>
                </a:schemeClr>
              </a:solidFill>
              <a:latin typeface="Arial" panose="020B0604020202020204" pitchFamily="34" charset="0"/>
              <a:cs typeface="Arial" panose="020B0604020202020204" pitchFamily="34" charset="0"/>
            </a:endParaRP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Brand Strategy -based on factors effecting the Product/Services to be devised &amp; Proposed.</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Content Analysis &amp;Development- Inclusive of Vision &amp; Mission of the Organization.</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Brand Strength &amp; Brand Recall</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Corporate Communication</a:t>
            </a:r>
          </a:p>
          <a:p>
            <a:endParaRPr lang="en-US" sz="1200" dirty="0">
              <a:solidFill>
                <a:schemeClr val="bg1">
                  <a:lumMod val="95000"/>
                </a:schemeClr>
              </a:solidFill>
            </a:endParaRPr>
          </a:p>
        </p:txBody>
      </p:sp>
      <p:sp>
        <p:nvSpPr>
          <p:cNvPr id="7" name="TextBox 6"/>
          <p:cNvSpPr txBox="1"/>
          <p:nvPr/>
        </p:nvSpPr>
        <p:spPr>
          <a:xfrm>
            <a:off x="4765182" y="4271627"/>
            <a:ext cx="3477295" cy="2308324"/>
          </a:xfrm>
          <a:prstGeom prst="rect">
            <a:avLst/>
          </a:prstGeom>
          <a:noFill/>
        </p:spPr>
        <p:txBody>
          <a:bodyPr wrap="square" rtlCol="0">
            <a:spAutoFit/>
          </a:bodyPr>
          <a:lstStyle/>
          <a:p>
            <a:pPr marL="285750" lvl="0" indent="-285750">
              <a:buFont typeface="Arial" pitchFamily="34" charset="0"/>
              <a:buChar char="•"/>
            </a:pPr>
            <a:r>
              <a:rPr lang="en-US" sz="1200" dirty="0">
                <a:solidFill>
                  <a:schemeClr val="bg1">
                    <a:lumMod val="95000"/>
                  </a:schemeClr>
                </a:solidFill>
                <a:latin typeface="Arial" panose="020B0604020202020204" pitchFamily="34" charset="0"/>
                <a:cs typeface="Arial" panose="020B0604020202020204" pitchFamily="34" charset="0"/>
              </a:rPr>
              <a:t>Branding &amp; Corporate Identity</a:t>
            </a:r>
            <a:endParaRPr lang="en-IN" sz="1200" dirty="0">
              <a:solidFill>
                <a:schemeClr val="bg1">
                  <a:lumMod val="95000"/>
                </a:schemeClr>
              </a:solidFill>
              <a:latin typeface="Arial" panose="020B0604020202020204" pitchFamily="34" charset="0"/>
              <a:cs typeface="Arial" panose="020B0604020202020204" pitchFamily="34" charset="0"/>
            </a:endParaRP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Marketing  &amp; Sales Collaterals</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Print &amp; Web Advertisements</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Commercial Production for Radio &amp; Electronic Platforms</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Information Design</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Packaging</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Designs for Gifting &amp; Events</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Newsletters &amp; White Papers</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Design for Digital Campaigns</a:t>
            </a:r>
          </a:p>
          <a:p>
            <a:pPr lvl="0"/>
            <a:endParaRPr lang="en-US" sz="1200" dirty="0">
              <a:solidFill>
                <a:schemeClr val="bg1">
                  <a:lumMod val="95000"/>
                </a:schemeClr>
              </a:solidFill>
            </a:endParaRPr>
          </a:p>
          <a:p>
            <a:endParaRPr lang="en-US" sz="1200" dirty="0">
              <a:solidFill>
                <a:schemeClr val="bg1">
                  <a:lumMod val="95000"/>
                </a:schemeClr>
              </a:solidFill>
            </a:endParaRPr>
          </a:p>
        </p:txBody>
      </p:sp>
      <p:sp>
        <p:nvSpPr>
          <p:cNvPr id="8" name="TextBox 7"/>
          <p:cNvSpPr txBox="1"/>
          <p:nvPr/>
        </p:nvSpPr>
        <p:spPr>
          <a:xfrm>
            <a:off x="8718995" y="4302135"/>
            <a:ext cx="2562895" cy="1384995"/>
          </a:xfrm>
          <a:prstGeom prst="rect">
            <a:avLst/>
          </a:prstGeom>
          <a:noFill/>
        </p:spPr>
        <p:txBody>
          <a:bodyPr wrap="square" rtlCol="0">
            <a:spAutoFit/>
          </a:bodyPr>
          <a:lstStyle/>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Investor Relations</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Media Relations</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Media Representation</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CSR</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Crisis Management</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Media Advisory</a:t>
            </a:r>
          </a:p>
          <a:p>
            <a:endParaRPr lang="en-US" sz="1200" dirty="0">
              <a:solidFill>
                <a:schemeClr val="bg1">
                  <a:lumMod val="95000"/>
                </a:schemeClr>
              </a:solidFill>
            </a:endParaRPr>
          </a:p>
        </p:txBody>
      </p:sp>
      <p:pic>
        <p:nvPicPr>
          <p:cNvPr id="2052" name="Picture 4" descr="D:\Merakii Mehak\merakii\merakii\ppt\new\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862" y="1341447"/>
            <a:ext cx="4706147" cy="264425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D:\Merakii Mehak\merakii\merakii\ppt\new\C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712" y="1601047"/>
            <a:ext cx="3782096" cy="212505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D:\Merakii Mehak\merakii\merakii\ppt\new\CC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5651" y="1840152"/>
            <a:ext cx="2335034" cy="131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160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Merakii Mehak\merakii\merakii\ppt\new\service-mod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773510" y="296214"/>
            <a:ext cx="5563673" cy="769441"/>
          </a:xfrm>
          <a:prstGeom prst="rect">
            <a:avLst/>
          </a:prstGeom>
          <a:noFill/>
        </p:spPr>
        <p:txBody>
          <a:bodyPr wrap="square" rtlCol="0">
            <a:spAutoFit/>
          </a:bodyPr>
          <a:lstStyle/>
          <a:p>
            <a:r>
              <a:rPr lang="en-US" sz="4400" dirty="0" smtClean="0">
                <a:solidFill>
                  <a:schemeClr val="bg1">
                    <a:lumMod val="95000"/>
                  </a:schemeClr>
                </a:solidFill>
                <a:latin typeface="Garamond" pitchFamily="18" charset="0"/>
              </a:rPr>
              <a:t>SERVICE MODEL</a:t>
            </a:r>
            <a:endParaRPr lang="en-US" sz="4400" dirty="0">
              <a:solidFill>
                <a:schemeClr val="bg1">
                  <a:lumMod val="95000"/>
                </a:schemeClr>
              </a:solidFill>
              <a:latin typeface="Garamond" pitchFamily="18" charset="0"/>
            </a:endParaRPr>
          </a:p>
        </p:txBody>
      </p:sp>
      <p:sp>
        <p:nvSpPr>
          <p:cNvPr id="3" name="TextBox 2"/>
          <p:cNvSpPr txBox="1"/>
          <p:nvPr/>
        </p:nvSpPr>
        <p:spPr>
          <a:xfrm>
            <a:off x="1853420" y="3670473"/>
            <a:ext cx="3155324" cy="373488"/>
          </a:xfrm>
          <a:prstGeom prst="rect">
            <a:avLst/>
          </a:prstGeom>
          <a:noFill/>
        </p:spPr>
        <p:txBody>
          <a:bodyPr wrap="square" rtlCol="0">
            <a:spAutoFit/>
          </a:bodyPr>
          <a:lstStyle/>
          <a:p>
            <a:r>
              <a:rPr lang="en-US" b="1" dirty="0" smtClean="0">
                <a:solidFill>
                  <a:schemeClr val="bg1">
                    <a:lumMod val="95000"/>
                  </a:schemeClr>
                </a:solidFill>
                <a:latin typeface="Garamond" pitchFamily="18" charset="0"/>
              </a:rPr>
              <a:t>PRINT</a:t>
            </a:r>
            <a:endParaRPr lang="en-US" b="1" dirty="0">
              <a:solidFill>
                <a:schemeClr val="bg1">
                  <a:lumMod val="95000"/>
                </a:schemeClr>
              </a:solidFill>
              <a:latin typeface="Garamond" pitchFamily="18" charset="0"/>
            </a:endParaRPr>
          </a:p>
        </p:txBody>
      </p:sp>
      <p:sp>
        <p:nvSpPr>
          <p:cNvPr id="4" name="TextBox 3"/>
          <p:cNvSpPr txBox="1"/>
          <p:nvPr/>
        </p:nvSpPr>
        <p:spPr>
          <a:xfrm>
            <a:off x="5572007" y="3670473"/>
            <a:ext cx="2781837" cy="373488"/>
          </a:xfrm>
          <a:prstGeom prst="rect">
            <a:avLst/>
          </a:prstGeom>
          <a:noFill/>
        </p:spPr>
        <p:txBody>
          <a:bodyPr wrap="square" rtlCol="0">
            <a:spAutoFit/>
          </a:bodyPr>
          <a:lstStyle/>
          <a:p>
            <a:r>
              <a:rPr lang="en-US" b="1" dirty="0" smtClean="0">
                <a:solidFill>
                  <a:schemeClr val="bg1">
                    <a:lumMod val="95000"/>
                  </a:schemeClr>
                </a:solidFill>
                <a:latin typeface="Garamond" pitchFamily="18" charset="0"/>
              </a:rPr>
              <a:t>DIGITAL</a:t>
            </a:r>
            <a:endParaRPr lang="en-US" b="1" dirty="0">
              <a:solidFill>
                <a:schemeClr val="bg1">
                  <a:lumMod val="95000"/>
                </a:schemeClr>
              </a:solidFill>
              <a:latin typeface="Garamond" pitchFamily="18" charset="0"/>
            </a:endParaRPr>
          </a:p>
        </p:txBody>
      </p:sp>
      <p:sp>
        <p:nvSpPr>
          <p:cNvPr id="5" name="TextBox 4"/>
          <p:cNvSpPr txBox="1"/>
          <p:nvPr/>
        </p:nvSpPr>
        <p:spPr>
          <a:xfrm>
            <a:off x="9169757" y="3670473"/>
            <a:ext cx="2562895" cy="373488"/>
          </a:xfrm>
          <a:prstGeom prst="rect">
            <a:avLst/>
          </a:prstGeom>
          <a:noFill/>
        </p:spPr>
        <p:txBody>
          <a:bodyPr wrap="square" rtlCol="0">
            <a:spAutoFit/>
          </a:bodyPr>
          <a:lstStyle/>
          <a:p>
            <a:r>
              <a:rPr lang="en-US" b="1" dirty="0" smtClean="0">
                <a:solidFill>
                  <a:schemeClr val="bg1">
                    <a:lumMod val="95000"/>
                  </a:schemeClr>
                </a:solidFill>
                <a:latin typeface="Garamond" pitchFamily="18" charset="0"/>
              </a:rPr>
              <a:t>PRODUCTIONS</a:t>
            </a:r>
            <a:endParaRPr lang="en-US" b="1" dirty="0">
              <a:solidFill>
                <a:schemeClr val="bg1">
                  <a:lumMod val="95000"/>
                </a:schemeClr>
              </a:solidFill>
              <a:latin typeface="Garamond" pitchFamily="18" charset="0"/>
            </a:endParaRPr>
          </a:p>
        </p:txBody>
      </p:sp>
      <p:sp>
        <p:nvSpPr>
          <p:cNvPr id="6" name="TextBox 5"/>
          <p:cNvSpPr txBox="1"/>
          <p:nvPr/>
        </p:nvSpPr>
        <p:spPr>
          <a:xfrm>
            <a:off x="1582964" y="4056840"/>
            <a:ext cx="3528812" cy="2123658"/>
          </a:xfrm>
          <a:prstGeom prst="rect">
            <a:avLst/>
          </a:prstGeom>
          <a:noFill/>
        </p:spPr>
        <p:txBody>
          <a:bodyPr wrap="square" rtlCol="0">
            <a:spAutoFit/>
          </a:bodyPr>
          <a:lstStyle/>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Pre-production consultancy</a:t>
            </a:r>
            <a:endParaRPr lang="en-US" sz="1200" dirty="0">
              <a:solidFill>
                <a:schemeClr val="bg1">
                  <a:lumMod val="95000"/>
                </a:schemeClr>
              </a:solidFill>
              <a:latin typeface="Arial" panose="020B0604020202020204" pitchFamily="34" charset="0"/>
              <a:cs typeface="Arial" panose="020B0604020202020204" pitchFamily="34" charset="0"/>
            </a:endParaRP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Master artwork</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Adaptation artwork</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Publication file creation</a:t>
            </a:r>
          </a:p>
          <a:p>
            <a:pPr marL="285750" lvl="0" indent="-285750">
              <a:buFont typeface="Arial" pitchFamily="34" charset="0"/>
              <a:buChar char="•"/>
            </a:pPr>
            <a:r>
              <a:rPr lang="en-IN" sz="1200" dirty="0" err="1">
                <a:solidFill>
                  <a:schemeClr val="bg1">
                    <a:lumMod val="95000"/>
                  </a:schemeClr>
                </a:solidFill>
                <a:latin typeface="Arial" panose="020B0604020202020204" pitchFamily="34" charset="0"/>
                <a:cs typeface="Arial" panose="020B0604020202020204" pitchFamily="34" charset="0"/>
              </a:rPr>
              <a:t>Color</a:t>
            </a:r>
            <a:r>
              <a:rPr lang="en-IN" sz="1200" dirty="0">
                <a:solidFill>
                  <a:schemeClr val="bg1">
                    <a:lumMod val="95000"/>
                  </a:schemeClr>
                </a:solidFill>
                <a:latin typeface="Arial" panose="020B0604020202020204" pitchFamily="34" charset="0"/>
                <a:cs typeface="Arial" panose="020B0604020202020204" pitchFamily="34" charset="0"/>
              </a:rPr>
              <a:t> retouching</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CGI</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Design</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Copywriting</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Digital supply to publication</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Remote proofing</a:t>
            </a:r>
          </a:p>
          <a:p>
            <a:endParaRPr lang="en-US" sz="1200" dirty="0">
              <a:solidFill>
                <a:schemeClr val="bg1">
                  <a:lumMod val="95000"/>
                </a:schemeClr>
              </a:solidFill>
            </a:endParaRPr>
          </a:p>
        </p:txBody>
      </p:sp>
      <p:sp>
        <p:nvSpPr>
          <p:cNvPr id="7" name="TextBox 6"/>
          <p:cNvSpPr txBox="1"/>
          <p:nvPr/>
        </p:nvSpPr>
        <p:spPr>
          <a:xfrm>
            <a:off x="5288673" y="4043961"/>
            <a:ext cx="2987899" cy="2492990"/>
          </a:xfrm>
          <a:prstGeom prst="rect">
            <a:avLst/>
          </a:prstGeom>
          <a:noFill/>
        </p:spPr>
        <p:txBody>
          <a:bodyPr wrap="square" rtlCol="0">
            <a:spAutoFit/>
          </a:bodyPr>
          <a:lstStyle/>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Master creation</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Banner adaptation</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Rich media &amp; video</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Content management systems</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HTML, CSS, and </a:t>
            </a:r>
            <a:r>
              <a:rPr lang="en-IN" sz="1200" dirty="0" err="1">
                <a:solidFill>
                  <a:schemeClr val="bg1">
                    <a:lumMod val="95000"/>
                  </a:schemeClr>
                </a:solidFill>
                <a:latin typeface="Arial" panose="020B0604020202020204" pitchFamily="34" charset="0"/>
                <a:cs typeface="Arial" panose="020B0604020202020204" pitchFamily="34" charset="0"/>
              </a:rPr>
              <a:t>Javascript</a:t>
            </a:r>
            <a:endParaRPr lang="en-IN" sz="1200" dirty="0">
              <a:solidFill>
                <a:schemeClr val="bg1">
                  <a:lumMod val="95000"/>
                </a:schemeClr>
              </a:solidFill>
              <a:latin typeface="Arial" panose="020B0604020202020204" pitchFamily="34" charset="0"/>
              <a:cs typeface="Arial" panose="020B0604020202020204" pitchFamily="34" charset="0"/>
            </a:endParaRP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Responsive design</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Mobile apps</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Email</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Digital OOH</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Social content</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SEO Implementation</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Digital delivery via 3rd </a:t>
            </a:r>
            <a:endParaRPr lang="en-IN" sz="1200" dirty="0" smtClean="0">
              <a:solidFill>
                <a:schemeClr val="bg1">
                  <a:lumMod val="95000"/>
                </a:schemeClr>
              </a:solidFill>
              <a:latin typeface="Arial" panose="020B0604020202020204" pitchFamily="34" charset="0"/>
              <a:cs typeface="Arial" panose="020B0604020202020204" pitchFamily="34" charset="0"/>
            </a:endParaRPr>
          </a:p>
          <a:p>
            <a:pPr marL="285750" indent="-285750">
              <a:buFont typeface="Arial" pitchFamily="34" charset="0"/>
              <a:buChar char="•"/>
            </a:pPr>
            <a:r>
              <a:rPr lang="en-IN" sz="1200" dirty="0">
                <a:solidFill>
                  <a:schemeClr val="bg1"/>
                </a:solidFill>
                <a:latin typeface="Arial" panose="020B0604020202020204" pitchFamily="34" charset="0"/>
                <a:cs typeface="Arial" panose="020B0604020202020204" pitchFamily="34" charset="0"/>
              </a:rPr>
              <a:t>Responsive </a:t>
            </a:r>
            <a:r>
              <a:rPr lang="en-IN" sz="1200" dirty="0" smtClean="0">
                <a:solidFill>
                  <a:schemeClr val="bg1"/>
                </a:solidFill>
                <a:latin typeface="Arial" panose="020B0604020202020204" pitchFamily="34" charset="0"/>
                <a:cs typeface="Arial" panose="020B0604020202020204" pitchFamily="34" charset="0"/>
              </a:rPr>
              <a:t>design</a:t>
            </a:r>
            <a:endParaRPr lang="en-IN" sz="1200" dirty="0">
              <a:solidFill>
                <a:schemeClr val="bg1"/>
              </a:solidFill>
              <a:latin typeface="Arial" panose="020B0604020202020204" pitchFamily="34" charset="0"/>
              <a:cs typeface="Arial" panose="020B0604020202020204" pitchFamily="34" charset="0"/>
            </a:endParaRPr>
          </a:p>
        </p:txBody>
      </p:sp>
      <p:sp>
        <p:nvSpPr>
          <p:cNvPr id="8" name="TextBox 7"/>
          <p:cNvSpPr txBox="1"/>
          <p:nvPr/>
        </p:nvSpPr>
        <p:spPr>
          <a:xfrm>
            <a:off x="8912178" y="4043961"/>
            <a:ext cx="2331077" cy="1754326"/>
          </a:xfrm>
          <a:prstGeom prst="rect">
            <a:avLst/>
          </a:prstGeom>
          <a:noFill/>
        </p:spPr>
        <p:txBody>
          <a:bodyPr wrap="square" rtlCol="0">
            <a:spAutoFit/>
          </a:bodyPr>
          <a:lstStyle/>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Sound mixing</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Casting &amp; production management</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Legal clearance &amp; station administration</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TV specification checking &amp; quality control</a:t>
            </a:r>
          </a:p>
          <a:p>
            <a:pPr marL="285750" lvl="0" indent="-285750">
              <a:buFont typeface="Arial" pitchFamily="34" charset="0"/>
              <a:buChar char="•"/>
            </a:pPr>
            <a:r>
              <a:rPr lang="en-IN" sz="1200" dirty="0">
                <a:solidFill>
                  <a:schemeClr val="bg1">
                    <a:lumMod val="95000"/>
                  </a:schemeClr>
                </a:solidFill>
                <a:latin typeface="Arial" panose="020B0604020202020204" pitchFamily="34" charset="0"/>
                <a:cs typeface="Arial" panose="020B0604020202020204" pitchFamily="34" charset="0"/>
              </a:rPr>
              <a:t>Schedule fulfilment</a:t>
            </a:r>
          </a:p>
          <a:p>
            <a:endParaRPr lang="en-US" sz="1200" dirty="0">
              <a:solidFill>
                <a:schemeClr val="bg1">
                  <a:lumMod val="95000"/>
                </a:schemeClr>
              </a:solidFill>
            </a:endParaRPr>
          </a:p>
        </p:txBody>
      </p:sp>
      <p:pic>
        <p:nvPicPr>
          <p:cNvPr id="3074" name="Picture 2" descr="D:\Merakii Mehak\merakii\merakii\ppt\new\C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93" y="1353247"/>
            <a:ext cx="4243774" cy="238446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D:\Merakii Mehak\merakii\merakii\ppt\new\C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5360" y="1674376"/>
            <a:ext cx="2701780" cy="15180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Merakii Mehak\merakii\merakii\ppt\new\C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233" y="1467155"/>
            <a:ext cx="3838313" cy="2156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999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D:\Merakii Mehak\merakii\merakii\ppt\new\Fotolia_92281736_Subscription_Monthly_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54845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615189" y="2613392"/>
            <a:ext cx="6194738" cy="1631216"/>
          </a:xfrm>
          <a:prstGeom prst="rect">
            <a:avLst/>
          </a:prstGeom>
          <a:noFill/>
        </p:spPr>
        <p:txBody>
          <a:bodyPr wrap="square" rtlCol="0">
            <a:spAutoFit/>
          </a:bodyPr>
          <a:lstStyle/>
          <a:p>
            <a:pPr algn="ctr"/>
            <a:r>
              <a:rPr lang="en-US" sz="5000" b="1" dirty="0" smtClean="0">
                <a:latin typeface="Garamond" pitchFamily="18" charset="0"/>
              </a:rPr>
              <a:t>COMMUNICATION</a:t>
            </a:r>
          </a:p>
          <a:p>
            <a:pPr algn="ctr"/>
            <a:r>
              <a:rPr lang="en-US" sz="5000" b="1" dirty="0" smtClean="0">
                <a:latin typeface="Garamond" pitchFamily="18" charset="0"/>
              </a:rPr>
              <a:t>MAPPING</a:t>
            </a:r>
            <a:endParaRPr lang="en-US" sz="5000" b="1" dirty="0">
              <a:latin typeface="Garamond" pitchFamily="18" charset="0"/>
            </a:endParaRPr>
          </a:p>
        </p:txBody>
      </p:sp>
    </p:spTree>
    <p:extLst>
      <p:ext uri="{BB962C8B-B14F-4D97-AF65-F5344CB8AC3E}">
        <p14:creationId xmlns:p14="http://schemas.microsoft.com/office/powerpoint/2010/main" val="24632808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Merakii Mehak\merakii\merakii\ppt\new\S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133341" y="2859110"/>
            <a:ext cx="1893194" cy="1938992"/>
          </a:xfrm>
          <a:prstGeom prst="rect">
            <a:avLst/>
          </a:prstGeom>
          <a:noFill/>
        </p:spPr>
        <p:txBody>
          <a:bodyPr wrap="square" rtlCol="0">
            <a:spAutoFit/>
          </a:bodyPr>
          <a:lstStyle/>
          <a:p>
            <a:pPr lvl="0"/>
            <a:r>
              <a:rPr lang="en-IN" sz="1200" dirty="0">
                <a:solidFill>
                  <a:schemeClr val="bg2">
                    <a:lumMod val="20000"/>
                    <a:lumOff val="80000"/>
                  </a:schemeClr>
                </a:solidFill>
                <a:latin typeface="Helvetica" pitchFamily="34" charset="0"/>
                <a:cs typeface="Arial" panose="020B0604020202020204" pitchFamily="34" charset="0"/>
              </a:rPr>
              <a:t>Marketing Strategy including Expansion Strategy, Franchise Strategy, Brand Valuation Strategy etc.</a:t>
            </a:r>
            <a:endParaRPr lang="en-US" sz="1200" dirty="0">
              <a:solidFill>
                <a:schemeClr val="bg2">
                  <a:lumMod val="20000"/>
                  <a:lumOff val="80000"/>
                </a:schemeClr>
              </a:solidFill>
              <a:latin typeface="Helvetica" pitchFamily="34" charset="0"/>
              <a:cs typeface="Arial" panose="020B0604020202020204" pitchFamily="34" charset="0"/>
            </a:endParaRPr>
          </a:p>
          <a:p>
            <a:pPr lvl="0"/>
            <a:r>
              <a:rPr lang="en-IN" sz="1200" dirty="0">
                <a:solidFill>
                  <a:schemeClr val="bg2">
                    <a:lumMod val="20000"/>
                    <a:lumOff val="80000"/>
                  </a:schemeClr>
                </a:solidFill>
                <a:latin typeface="Helvetica" pitchFamily="34" charset="0"/>
                <a:cs typeface="Arial" panose="020B0604020202020204" pitchFamily="34" charset="0"/>
              </a:rPr>
              <a:t>Competitive Mapping, Perception Mapping etc.</a:t>
            </a:r>
          </a:p>
          <a:p>
            <a:pPr lvl="0"/>
            <a:r>
              <a:rPr lang="en-IN" sz="1200" dirty="0">
                <a:solidFill>
                  <a:schemeClr val="bg2">
                    <a:lumMod val="20000"/>
                    <a:lumOff val="80000"/>
                  </a:schemeClr>
                </a:solidFill>
                <a:latin typeface="Helvetica" pitchFamily="34" charset="0"/>
                <a:cs typeface="Arial" panose="020B0604020202020204" pitchFamily="34" charset="0"/>
              </a:rPr>
              <a:t>Corporate Communication</a:t>
            </a:r>
          </a:p>
          <a:p>
            <a:endParaRPr lang="en-US" sz="1200" dirty="0">
              <a:solidFill>
                <a:schemeClr val="bg2">
                  <a:lumMod val="20000"/>
                  <a:lumOff val="80000"/>
                </a:schemeClr>
              </a:solidFill>
              <a:latin typeface="Helvetica" pitchFamily="34" charset="0"/>
            </a:endParaRPr>
          </a:p>
        </p:txBody>
      </p:sp>
      <p:sp>
        <p:nvSpPr>
          <p:cNvPr id="3" name="TextBox 2"/>
          <p:cNvSpPr txBox="1"/>
          <p:nvPr/>
        </p:nvSpPr>
        <p:spPr>
          <a:xfrm>
            <a:off x="5241701" y="2859110"/>
            <a:ext cx="1790164" cy="1938992"/>
          </a:xfrm>
          <a:prstGeom prst="rect">
            <a:avLst/>
          </a:prstGeom>
          <a:noFill/>
        </p:spPr>
        <p:txBody>
          <a:bodyPr wrap="square" rtlCol="0">
            <a:spAutoFit/>
          </a:bodyPr>
          <a:lstStyle/>
          <a:p>
            <a:pPr lvl="0"/>
            <a:r>
              <a:rPr lang="en-IN" sz="1200" dirty="0">
                <a:solidFill>
                  <a:schemeClr val="bg2">
                    <a:lumMod val="20000"/>
                    <a:lumOff val="80000"/>
                  </a:schemeClr>
                </a:solidFill>
                <a:latin typeface="Helvetica" pitchFamily="34" charset="0"/>
                <a:cs typeface="Arial" panose="020B0604020202020204" pitchFamily="34" charset="0"/>
              </a:rPr>
              <a:t>Product Penetration Strategy including Pricing Strategy, Packaging Strategy, Distribution Strategy etc.</a:t>
            </a:r>
            <a:endParaRPr lang="en-US" sz="1200" dirty="0">
              <a:solidFill>
                <a:schemeClr val="bg2">
                  <a:lumMod val="20000"/>
                  <a:lumOff val="80000"/>
                </a:schemeClr>
              </a:solidFill>
              <a:latin typeface="Helvetica" pitchFamily="34" charset="0"/>
              <a:cs typeface="Arial" panose="020B0604020202020204" pitchFamily="34" charset="0"/>
            </a:endParaRPr>
          </a:p>
          <a:p>
            <a:pPr lvl="0"/>
            <a:r>
              <a:rPr lang="en-IN" sz="1200" dirty="0">
                <a:solidFill>
                  <a:schemeClr val="bg2">
                    <a:lumMod val="20000"/>
                    <a:lumOff val="80000"/>
                  </a:schemeClr>
                </a:solidFill>
                <a:latin typeface="Helvetica" pitchFamily="34" charset="0"/>
                <a:cs typeface="Arial" panose="020B0604020202020204" pitchFamily="34" charset="0"/>
              </a:rPr>
              <a:t>Future Mapping, Technology perception etc.</a:t>
            </a:r>
          </a:p>
          <a:p>
            <a:endParaRPr lang="en-US" sz="1200" dirty="0">
              <a:solidFill>
                <a:schemeClr val="bg2">
                  <a:lumMod val="20000"/>
                  <a:lumOff val="80000"/>
                </a:schemeClr>
              </a:solidFill>
              <a:latin typeface="Helvetica" pitchFamily="34" charset="0"/>
            </a:endParaRPr>
          </a:p>
        </p:txBody>
      </p:sp>
      <p:sp>
        <p:nvSpPr>
          <p:cNvPr id="4" name="TextBox 3"/>
          <p:cNvSpPr txBox="1"/>
          <p:nvPr/>
        </p:nvSpPr>
        <p:spPr>
          <a:xfrm>
            <a:off x="9491730" y="2871989"/>
            <a:ext cx="1648495" cy="646331"/>
          </a:xfrm>
          <a:prstGeom prst="rect">
            <a:avLst/>
          </a:prstGeom>
          <a:noFill/>
        </p:spPr>
        <p:txBody>
          <a:bodyPr wrap="square" rtlCol="0">
            <a:spAutoFit/>
          </a:bodyPr>
          <a:lstStyle/>
          <a:p>
            <a:pPr lvl="0"/>
            <a:r>
              <a:rPr lang="en-IN" sz="1200" dirty="0">
                <a:solidFill>
                  <a:schemeClr val="bg2">
                    <a:lumMod val="20000"/>
                    <a:lumOff val="80000"/>
                  </a:schemeClr>
                </a:solidFill>
                <a:latin typeface="Helvetica" pitchFamily="34" charset="0"/>
                <a:cs typeface="Arial" panose="020B0604020202020204" pitchFamily="34" charset="0"/>
              </a:rPr>
              <a:t>Legal Advisory</a:t>
            </a:r>
            <a:endParaRPr lang="en-US" sz="1200" dirty="0">
              <a:solidFill>
                <a:schemeClr val="bg2">
                  <a:lumMod val="20000"/>
                  <a:lumOff val="80000"/>
                </a:schemeClr>
              </a:solidFill>
              <a:latin typeface="Helvetica" pitchFamily="34" charset="0"/>
              <a:cs typeface="Arial" panose="020B0604020202020204" pitchFamily="34" charset="0"/>
            </a:endParaRPr>
          </a:p>
          <a:p>
            <a:pPr lvl="0"/>
            <a:r>
              <a:rPr lang="en-IN" sz="1200" dirty="0">
                <a:solidFill>
                  <a:schemeClr val="bg2">
                    <a:lumMod val="20000"/>
                    <a:lumOff val="80000"/>
                  </a:schemeClr>
                </a:solidFill>
                <a:latin typeface="Helvetica" pitchFamily="34" charset="0"/>
                <a:cs typeface="Arial" panose="020B0604020202020204" pitchFamily="34" charset="0"/>
              </a:rPr>
              <a:t>Investor Relations </a:t>
            </a:r>
          </a:p>
          <a:p>
            <a:endParaRPr lang="en-US" sz="1200" dirty="0">
              <a:solidFill>
                <a:schemeClr val="bg2">
                  <a:lumMod val="20000"/>
                  <a:lumOff val="80000"/>
                </a:schemeClr>
              </a:solidFill>
              <a:latin typeface="Helvetica" pitchFamily="34" charset="0"/>
            </a:endParaRPr>
          </a:p>
        </p:txBody>
      </p:sp>
    </p:spTree>
    <p:extLst>
      <p:ext uri="{BB962C8B-B14F-4D97-AF65-F5344CB8AC3E}">
        <p14:creationId xmlns:p14="http://schemas.microsoft.com/office/powerpoint/2010/main" val="2648402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23"/>
            <a:ext cx="12198803" cy="6854177"/>
          </a:xfrm>
          <a:prstGeom prst="rect">
            <a:avLst/>
          </a:prstGeom>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4" name="TextBox 3"/>
          <p:cNvSpPr txBox="1"/>
          <p:nvPr/>
        </p:nvSpPr>
        <p:spPr>
          <a:xfrm>
            <a:off x="1378045" y="2923079"/>
            <a:ext cx="6272011" cy="1015663"/>
          </a:xfrm>
          <a:prstGeom prst="rect">
            <a:avLst/>
          </a:prstGeom>
          <a:noFill/>
        </p:spPr>
        <p:txBody>
          <a:bodyPr wrap="square" rtlCol="0">
            <a:spAutoFit/>
          </a:bodyPr>
          <a:lstStyle/>
          <a:p>
            <a:r>
              <a:rPr lang="en-US" sz="6000" b="1" dirty="0" smtClean="0">
                <a:latin typeface="Garamond" pitchFamily="18" charset="0"/>
              </a:rPr>
              <a:t>BRANDING</a:t>
            </a:r>
            <a:endParaRPr lang="en-US" sz="6000" b="1" dirty="0">
              <a:latin typeface="Garamond" pitchFamily="18" charset="0"/>
            </a:endParaRPr>
          </a:p>
        </p:txBody>
      </p:sp>
    </p:spTree>
    <p:extLst>
      <p:ext uri="{BB962C8B-B14F-4D97-AF65-F5344CB8AC3E}">
        <p14:creationId xmlns:p14="http://schemas.microsoft.com/office/powerpoint/2010/main" val="2743891071"/>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eas Lie - Double exposure photography + paint + ink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17" y="103031"/>
            <a:ext cx="4647998" cy="6754969"/>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3" name="TextBox 2"/>
          <p:cNvSpPr txBox="1"/>
          <p:nvPr/>
        </p:nvSpPr>
        <p:spPr>
          <a:xfrm>
            <a:off x="6360606" y="2151727"/>
            <a:ext cx="4803819" cy="2554545"/>
          </a:xfrm>
          <a:prstGeom prst="rect">
            <a:avLst/>
          </a:prstGeom>
          <a:noFill/>
        </p:spPr>
        <p:txBody>
          <a:bodyPr wrap="square" rtlCol="0">
            <a:spAutoFit/>
          </a:bodyPr>
          <a:lstStyle/>
          <a:p>
            <a:r>
              <a:rPr lang="en-US" sz="8000" b="1" dirty="0" smtClean="0">
                <a:latin typeface="Garamond" pitchFamily="18" charset="0"/>
              </a:rPr>
              <a:t>WHO</a:t>
            </a:r>
          </a:p>
          <a:p>
            <a:r>
              <a:rPr lang="en-US" sz="8000" b="1" dirty="0" smtClean="0">
                <a:latin typeface="Garamond" pitchFamily="18" charset="0"/>
              </a:rPr>
              <a:t>WE ARE?</a:t>
            </a:r>
            <a:endParaRPr lang="en-US" sz="8000" b="1" dirty="0">
              <a:latin typeface="Garamond" pitchFamily="18" charset="0"/>
            </a:endParaRPr>
          </a:p>
        </p:txBody>
      </p:sp>
    </p:spTree>
    <p:extLst>
      <p:ext uri="{BB962C8B-B14F-4D97-AF65-F5344CB8AC3E}">
        <p14:creationId xmlns:p14="http://schemas.microsoft.com/office/powerpoint/2010/main" val="330117718"/>
      </p:ext>
    </p:extLst>
  </p:cSld>
  <p:clrMapOvr>
    <a:masterClrMapping/>
  </p:clrMapOvr>
  <p:transition spd="med">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Merakii Mehak\merakii\merakii\ppt\new\bc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71245" y="3232597"/>
            <a:ext cx="2215166" cy="2031325"/>
          </a:xfrm>
          <a:prstGeom prst="rect">
            <a:avLst/>
          </a:prstGeom>
          <a:noFill/>
        </p:spPr>
        <p:txBody>
          <a:bodyPr wrap="square" rtlCol="0">
            <a:spAutoFit/>
          </a:bodyPr>
          <a:lstStyle/>
          <a:p>
            <a:pPr algn="ctr"/>
            <a:r>
              <a:rPr lang="en-US" b="1" dirty="0">
                <a:solidFill>
                  <a:schemeClr val="accent1"/>
                </a:solidFill>
                <a:latin typeface="Helvetica" pitchFamily="34" charset="0"/>
              </a:rPr>
              <a:t> Brand Awareness</a:t>
            </a:r>
          </a:p>
          <a:p>
            <a:pPr algn="ctr"/>
            <a:r>
              <a:rPr lang="en-US" b="1" dirty="0">
                <a:solidFill>
                  <a:schemeClr val="accent1"/>
                </a:solidFill>
                <a:latin typeface="Helvetica" pitchFamily="34" charset="0"/>
              </a:rPr>
              <a:t> Market Presence</a:t>
            </a:r>
          </a:p>
          <a:p>
            <a:pPr algn="ctr"/>
            <a:r>
              <a:rPr lang="en-US" b="1" dirty="0">
                <a:solidFill>
                  <a:schemeClr val="accent1"/>
                </a:solidFill>
                <a:latin typeface="Helvetica" pitchFamily="34" charset="0"/>
              </a:rPr>
              <a:t> Customers Engagement</a:t>
            </a:r>
          </a:p>
          <a:p>
            <a:pPr algn="ctr"/>
            <a:r>
              <a:rPr lang="en-US" b="1" dirty="0">
                <a:solidFill>
                  <a:schemeClr val="accent1"/>
                </a:solidFill>
                <a:latin typeface="Helvetica" pitchFamily="34" charset="0"/>
              </a:rPr>
              <a:t> Product Promotions</a:t>
            </a:r>
          </a:p>
          <a:p>
            <a:pPr algn="ctr"/>
            <a:endParaRPr lang="en-US" b="1" dirty="0">
              <a:solidFill>
                <a:schemeClr val="accent1"/>
              </a:solidFill>
              <a:latin typeface="Helvetica" pitchFamily="34" charset="0"/>
            </a:endParaRPr>
          </a:p>
        </p:txBody>
      </p:sp>
      <p:sp>
        <p:nvSpPr>
          <p:cNvPr id="3" name="TextBox 2"/>
          <p:cNvSpPr txBox="1"/>
          <p:nvPr/>
        </p:nvSpPr>
        <p:spPr>
          <a:xfrm>
            <a:off x="3026532" y="669704"/>
            <a:ext cx="6503831" cy="707886"/>
          </a:xfrm>
          <a:prstGeom prst="rect">
            <a:avLst/>
          </a:prstGeom>
          <a:noFill/>
        </p:spPr>
        <p:txBody>
          <a:bodyPr wrap="square" rtlCol="0">
            <a:spAutoFit/>
          </a:bodyPr>
          <a:lstStyle/>
          <a:p>
            <a:r>
              <a:rPr lang="en-US" sz="4000" dirty="0">
                <a:solidFill>
                  <a:schemeClr val="bg1"/>
                </a:solidFill>
                <a:latin typeface="Garamond" pitchFamily="18" charset="0"/>
              </a:rPr>
              <a:t>BRAND COMMUNICATION</a:t>
            </a:r>
          </a:p>
        </p:txBody>
      </p:sp>
      <p:sp>
        <p:nvSpPr>
          <p:cNvPr id="4" name="TextBox 3"/>
          <p:cNvSpPr txBox="1"/>
          <p:nvPr/>
        </p:nvSpPr>
        <p:spPr>
          <a:xfrm>
            <a:off x="2215166" y="2781682"/>
            <a:ext cx="2434105" cy="369332"/>
          </a:xfrm>
          <a:prstGeom prst="rect">
            <a:avLst/>
          </a:prstGeom>
          <a:noFill/>
        </p:spPr>
        <p:txBody>
          <a:bodyPr wrap="square" rtlCol="0">
            <a:spAutoFit/>
          </a:bodyPr>
          <a:lstStyle/>
          <a:p>
            <a:r>
              <a:rPr lang="en-US" dirty="0" smtClean="0">
                <a:solidFill>
                  <a:schemeClr val="bg1"/>
                </a:solidFill>
                <a:latin typeface="Helvetica" pitchFamily="34" charset="0"/>
              </a:rPr>
              <a:t>BRAND STRATEGY</a:t>
            </a:r>
            <a:endParaRPr lang="en-US" dirty="0">
              <a:solidFill>
                <a:schemeClr val="bg1"/>
              </a:solidFill>
              <a:latin typeface="Helvetica" pitchFamily="34" charset="0"/>
            </a:endParaRPr>
          </a:p>
        </p:txBody>
      </p:sp>
      <p:sp>
        <p:nvSpPr>
          <p:cNvPr id="5" name="TextBox 4"/>
          <p:cNvSpPr txBox="1"/>
          <p:nvPr/>
        </p:nvSpPr>
        <p:spPr>
          <a:xfrm>
            <a:off x="2073497" y="4675029"/>
            <a:ext cx="2768958" cy="1200329"/>
          </a:xfrm>
          <a:prstGeom prst="rect">
            <a:avLst/>
          </a:prstGeom>
          <a:noFill/>
        </p:spPr>
        <p:txBody>
          <a:bodyPr wrap="square" rtlCol="0">
            <a:spAutoFit/>
          </a:bodyPr>
          <a:lstStyle/>
          <a:p>
            <a:r>
              <a:rPr lang="en-US" dirty="0" smtClean="0">
                <a:solidFill>
                  <a:schemeClr val="bg1"/>
                </a:solidFill>
              </a:rPr>
              <a:t>CONTENT MANAGEMENT</a:t>
            </a:r>
          </a:p>
          <a:p>
            <a:r>
              <a:rPr lang="en-US" dirty="0" smtClean="0">
                <a:solidFill>
                  <a:schemeClr val="bg1"/>
                </a:solidFill>
              </a:rPr>
              <a:t>&amp; DRAFTING: FOR ALL</a:t>
            </a:r>
          </a:p>
          <a:p>
            <a:r>
              <a:rPr lang="en-US" dirty="0" smtClean="0">
                <a:solidFill>
                  <a:schemeClr val="bg1"/>
                </a:solidFill>
              </a:rPr>
              <a:t>BRAND COMMUNICATION</a:t>
            </a:r>
          </a:p>
          <a:p>
            <a:r>
              <a:rPr lang="en-US" dirty="0" smtClean="0">
                <a:solidFill>
                  <a:schemeClr val="bg1"/>
                </a:solidFill>
              </a:rPr>
              <a:t>NEEDS</a:t>
            </a:r>
          </a:p>
        </p:txBody>
      </p:sp>
      <p:sp>
        <p:nvSpPr>
          <p:cNvPr id="6" name="TextBox 5"/>
          <p:cNvSpPr txBox="1"/>
          <p:nvPr/>
        </p:nvSpPr>
        <p:spPr>
          <a:xfrm>
            <a:off x="7662933" y="2356833"/>
            <a:ext cx="2962141" cy="1200329"/>
          </a:xfrm>
          <a:prstGeom prst="rect">
            <a:avLst/>
          </a:prstGeom>
          <a:noFill/>
        </p:spPr>
        <p:txBody>
          <a:bodyPr wrap="square" rtlCol="0">
            <a:spAutoFit/>
          </a:bodyPr>
          <a:lstStyle/>
          <a:p>
            <a:r>
              <a:rPr lang="en-US" dirty="0" smtClean="0">
                <a:solidFill>
                  <a:schemeClr val="bg1"/>
                </a:solidFill>
              </a:rPr>
              <a:t>INTERNAL</a:t>
            </a:r>
          </a:p>
          <a:p>
            <a:r>
              <a:rPr lang="en-US" dirty="0" smtClean="0">
                <a:solidFill>
                  <a:schemeClr val="bg1"/>
                </a:solidFill>
              </a:rPr>
              <a:t>COMMUNICATION/</a:t>
            </a:r>
          </a:p>
          <a:p>
            <a:r>
              <a:rPr lang="en-US" dirty="0" smtClean="0">
                <a:solidFill>
                  <a:schemeClr val="bg1"/>
                </a:solidFill>
              </a:rPr>
              <a:t>EXTERNAL</a:t>
            </a:r>
          </a:p>
          <a:p>
            <a:r>
              <a:rPr lang="en-US" dirty="0" smtClean="0">
                <a:solidFill>
                  <a:schemeClr val="bg1"/>
                </a:solidFill>
              </a:rPr>
              <a:t>COMMUNI CATION</a:t>
            </a:r>
            <a:endParaRPr lang="en-US" dirty="0">
              <a:solidFill>
                <a:schemeClr val="bg1"/>
              </a:solidFill>
            </a:endParaRPr>
          </a:p>
        </p:txBody>
      </p:sp>
      <p:sp>
        <p:nvSpPr>
          <p:cNvPr id="7" name="TextBox 6"/>
          <p:cNvSpPr txBox="1"/>
          <p:nvPr/>
        </p:nvSpPr>
        <p:spPr>
          <a:xfrm>
            <a:off x="7843239" y="4984743"/>
            <a:ext cx="2781837" cy="369332"/>
          </a:xfrm>
          <a:prstGeom prst="rect">
            <a:avLst/>
          </a:prstGeom>
          <a:noFill/>
        </p:spPr>
        <p:txBody>
          <a:bodyPr wrap="square" rtlCol="0">
            <a:spAutoFit/>
          </a:bodyPr>
          <a:lstStyle/>
          <a:p>
            <a:r>
              <a:rPr lang="en-US" dirty="0" smtClean="0">
                <a:solidFill>
                  <a:schemeClr val="bg1"/>
                </a:solidFill>
              </a:rPr>
              <a:t>LEGAL INPUTS</a:t>
            </a:r>
            <a:endParaRPr lang="en-US" dirty="0">
              <a:solidFill>
                <a:schemeClr val="bg1"/>
              </a:solidFill>
            </a:endParaRPr>
          </a:p>
        </p:txBody>
      </p:sp>
    </p:spTree>
    <p:extLst>
      <p:ext uri="{BB962C8B-B14F-4D97-AF65-F5344CB8AC3E}">
        <p14:creationId xmlns:p14="http://schemas.microsoft.com/office/powerpoint/2010/main" val="1391536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Merakii Mehak\merakii\merakii\ppt\new\BRAND-CONSULTANC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0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8529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D:\Merakii Mehak\merakii\merakii\ppt\new\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3301491" y="305667"/>
            <a:ext cx="10485582" cy="628506"/>
          </a:xfrm>
          <a:prstGeom prst="rect">
            <a:avLst/>
          </a:prstGeom>
        </p:spPr>
        <p:txBody>
          <a:bodyP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IN" sz="2800" b="1" dirty="0" smtClean="0">
                <a:solidFill>
                  <a:schemeClr val="bg1"/>
                </a:solidFill>
                <a:latin typeface="Garamond" pitchFamily="18" charset="0"/>
              </a:rPr>
              <a:t>BRAND STRENGTH ANALYSIS</a:t>
            </a:r>
            <a:endParaRPr lang="en-US" sz="2800" b="1" dirty="0">
              <a:solidFill>
                <a:schemeClr val="bg1"/>
              </a:solidFill>
              <a:latin typeface="Garamond" pitchFamily="18" charset="0"/>
            </a:endParaRPr>
          </a:p>
        </p:txBody>
      </p:sp>
      <p:sp>
        <p:nvSpPr>
          <p:cNvPr id="6" name="TextBox 5"/>
          <p:cNvSpPr txBox="1"/>
          <p:nvPr/>
        </p:nvSpPr>
        <p:spPr>
          <a:xfrm>
            <a:off x="860612" y="1842701"/>
            <a:ext cx="2312894" cy="646331"/>
          </a:xfrm>
          <a:prstGeom prst="rect">
            <a:avLst/>
          </a:prstGeom>
          <a:noFill/>
        </p:spPr>
        <p:txBody>
          <a:bodyPr wrap="square" rtlCol="0">
            <a:spAutoFit/>
          </a:bodyPr>
          <a:lstStyle/>
          <a:p>
            <a:pPr lvl="0" algn="ctr"/>
            <a:r>
              <a:rPr lang="en-US" b="1" dirty="0">
                <a:solidFill>
                  <a:schemeClr val="accent1"/>
                </a:solidFill>
                <a:latin typeface="Garamond" pitchFamily="18" charset="0"/>
                <a:cs typeface="Arial" panose="020B0604020202020204" pitchFamily="34" charset="0"/>
              </a:rPr>
              <a:t>Brand Research</a:t>
            </a:r>
            <a:endParaRPr lang="en-IN" b="1" dirty="0">
              <a:solidFill>
                <a:schemeClr val="accent1"/>
              </a:solidFill>
              <a:latin typeface="Garamond" pitchFamily="18" charset="0"/>
              <a:cs typeface="Arial" panose="020B0604020202020204" pitchFamily="34" charset="0"/>
            </a:endParaRPr>
          </a:p>
          <a:p>
            <a:pPr algn="ctr"/>
            <a:endParaRPr lang="en-US" dirty="0"/>
          </a:p>
        </p:txBody>
      </p:sp>
      <p:sp>
        <p:nvSpPr>
          <p:cNvPr id="10" name="TextBox 9"/>
          <p:cNvSpPr txBox="1"/>
          <p:nvPr/>
        </p:nvSpPr>
        <p:spPr>
          <a:xfrm>
            <a:off x="4946356" y="1842701"/>
            <a:ext cx="2312894" cy="369332"/>
          </a:xfrm>
          <a:prstGeom prst="rect">
            <a:avLst/>
          </a:prstGeom>
          <a:noFill/>
        </p:spPr>
        <p:txBody>
          <a:bodyPr wrap="square" rtlCol="0">
            <a:spAutoFit/>
          </a:bodyPr>
          <a:lstStyle/>
          <a:p>
            <a:pPr lvl="0" algn="ctr"/>
            <a:r>
              <a:rPr lang="en-US" b="1" dirty="0">
                <a:solidFill>
                  <a:schemeClr val="accent1"/>
                </a:solidFill>
                <a:latin typeface="Garamond" pitchFamily="18" charset="0"/>
                <a:cs typeface="Arial" panose="020B0604020202020204" pitchFamily="34" charset="0"/>
              </a:rPr>
              <a:t>Brand Strategy</a:t>
            </a:r>
            <a:endParaRPr lang="en-IN" b="1" dirty="0">
              <a:solidFill>
                <a:schemeClr val="accent1"/>
              </a:solidFill>
              <a:latin typeface="Garamond" pitchFamily="18" charset="0"/>
              <a:cs typeface="Arial" panose="020B0604020202020204" pitchFamily="34" charset="0"/>
            </a:endParaRPr>
          </a:p>
        </p:txBody>
      </p:sp>
      <p:sp>
        <p:nvSpPr>
          <p:cNvPr id="7" name="TextBox 6"/>
          <p:cNvSpPr txBox="1"/>
          <p:nvPr/>
        </p:nvSpPr>
        <p:spPr>
          <a:xfrm>
            <a:off x="9197787" y="1788912"/>
            <a:ext cx="2164977" cy="646331"/>
          </a:xfrm>
          <a:prstGeom prst="rect">
            <a:avLst/>
          </a:prstGeom>
          <a:noFill/>
        </p:spPr>
        <p:txBody>
          <a:bodyPr wrap="square" rtlCol="0">
            <a:spAutoFit/>
          </a:bodyPr>
          <a:lstStyle/>
          <a:p>
            <a:pPr lvl="0" algn="ctr"/>
            <a:r>
              <a:rPr lang="en-US" b="1" dirty="0">
                <a:solidFill>
                  <a:schemeClr val="accent1"/>
                </a:solidFill>
                <a:latin typeface="Garamond" pitchFamily="18" charset="0"/>
                <a:cs typeface="Arial" panose="020B0604020202020204" pitchFamily="34" charset="0"/>
              </a:rPr>
              <a:t>Brand Platform</a:t>
            </a:r>
            <a:endParaRPr lang="en-IN" b="1" dirty="0">
              <a:solidFill>
                <a:schemeClr val="accent1"/>
              </a:solidFill>
              <a:latin typeface="Garamond" pitchFamily="18" charset="0"/>
              <a:cs typeface="Arial" panose="020B0604020202020204" pitchFamily="34" charset="0"/>
            </a:endParaRPr>
          </a:p>
          <a:p>
            <a:pPr algn="ctr"/>
            <a:endParaRPr lang="en-US" dirty="0"/>
          </a:p>
        </p:txBody>
      </p:sp>
      <p:sp>
        <p:nvSpPr>
          <p:cNvPr id="9" name="TextBox 8"/>
          <p:cNvSpPr txBox="1"/>
          <p:nvPr/>
        </p:nvSpPr>
        <p:spPr>
          <a:xfrm>
            <a:off x="1021976" y="2339788"/>
            <a:ext cx="1976717" cy="1200329"/>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Brand Audits</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Internal Research</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Industry Research</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Competitor Research</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Customer Research</a:t>
            </a:r>
            <a:endParaRPr lang="en-IN" sz="1200" dirty="0">
              <a:solidFill>
                <a:schemeClr val="bg1"/>
              </a:solidFill>
              <a:latin typeface="Helvetica" pitchFamily="34" charset="0"/>
              <a:cs typeface="Arial" panose="020B0604020202020204" pitchFamily="34" charset="0"/>
            </a:endParaRPr>
          </a:p>
          <a:p>
            <a:endParaRPr lang="en-US" sz="1200" dirty="0">
              <a:solidFill>
                <a:schemeClr val="bg1"/>
              </a:solidFill>
            </a:endParaRPr>
          </a:p>
        </p:txBody>
      </p:sp>
      <p:sp>
        <p:nvSpPr>
          <p:cNvPr id="13" name="TextBox 12"/>
          <p:cNvSpPr txBox="1"/>
          <p:nvPr/>
        </p:nvSpPr>
        <p:spPr>
          <a:xfrm>
            <a:off x="5177117" y="2339788"/>
            <a:ext cx="2216603" cy="2492990"/>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Strategic Insights</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Positioning</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Architecture</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Brand Portfolio Optimization</a:t>
            </a:r>
          </a:p>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Brand Promises</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Personality</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DNA</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Mission &amp; Vision Statements</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Philosophy</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Culture</a:t>
            </a:r>
            <a:endParaRPr lang="en-IN" sz="1200" dirty="0">
              <a:solidFill>
                <a:schemeClr val="bg1"/>
              </a:solidFill>
              <a:latin typeface="Helvetica" pitchFamily="34" charset="0"/>
              <a:cs typeface="Arial" panose="020B0604020202020204" pitchFamily="34" charset="0"/>
            </a:endParaRPr>
          </a:p>
          <a:p>
            <a:endParaRPr lang="en-US" sz="1200" dirty="0">
              <a:solidFill>
                <a:schemeClr val="bg1"/>
              </a:solidFill>
            </a:endParaRPr>
          </a:p>
        </p:txBody>
      </p:sp>
      <p:sp>
        <p:nvSpPr>
          <p:cNvPr id="14" name="TextBox 13"/>
          <p:cNvSpPr txBox="1"/>
          <p:nvPr/>
        </p:nvSpPr>
        <p:spPr>
          <a:xfrm>
            <a:off x="9318812" y="2339788"/>
            <a:ext cx="2043952" cy="1015663"/>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Brand Naming</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Tagline</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Profiling</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Tone</a:t>
            </a:r>
            <a:endParaRPr lang="en-IN" sz="1200" dirty="0">
              <a:solidFill>
                <a:schemeClr val="bg1"/>
              </a:solidFill>
              <a:latin typeface="Helvetica" pitchFamily="34" charset="0"/>
              <a:cs typeface="Arial" panose="020B0604020202020204" pitchFamily="34" charset="0"/>
            </a:endParaRPr>
          </a:p>
          <a:p>
            <a:endParaRPr lang="en-US" sz="1200" dirty="0">
              <a:solidFill>
                <a:schemeClr val="bg1"/>
              </a:solidFill>
            </a:endParaRPr>
          </a:p>
        </p:txBody>
      </p:sp>
    </p:spTree>
    <p:extLst>
      <p:ext uri="{BB962C8B-B14F-4D97-AF65-F5344CB8AC3E}">
        <p14:creationId xmlns:p14="http://schemas.microsoft.com/office/powerpoint/2010/main" val="1877026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D:\Merakii Mehak\merakii\merakii\ppt\new\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3301491" y="305667"/>
            <a:ext cx="10485582" cy="628506"/>
          </a:xfrm>
          <a:prstGeom prst="rect">
            <a:avLst/>
          </a:prstGeom>
        </p:spPr>
        <p:txBody>
          <a:bodyP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IN" sz="2800" b="1" dirty="0" smtClean="0">
                <a:solidFill>
                  <a:schemeClr val="bg1"/>
                </a:solidFill>
                <a:latin typeface="Garamond" pitchFamily="18" charset="0"/>
              </a:rPr>
              <a:t>BRAND STRENGTH ANALYSIS</a:t>
            </a:r>
            <a:endParaRPr lang="en-US" sz="2800" b="1" dirty="0">
              <a:solidFill>
                <a:schemeClr val="bg1"/>
              </a:solidFill>
              <a:latin typeface="Garamond" pitchFamily="18" charset="0"/>
            </a:endParaRPr>
          </a:p>
        </p:txBody>
      </p:sp>
      <p:sp>
        <p:nvSpPr>
          <p:cNvPr id="6" name="TextBox 5"/>
          <p:cNvSpPr txBox="1"/>
          <p:nvPr/>
        </p:nvSpPr>
        <p:spPr>
          <a:xfrm>
            <a:off x="860612" y="1842701"/>
            <a:ext cx="2312894" cy="369332"/>
          </a:xfrm>
          <a:prstGeom prst="rect">
            <a:avLst/>
          </a:prstGeom>
          <a:noFill/>
        </p:spPr>
        <p:txBody>
          <a:bodyPr wrap="square" rtlCol="0">
            <a:spAutoFit/>
          </a:bodyPr>
          <a:lstStyle/>
          <a:p>
            <a:pPr lvl="0" algn="ctr"/>
            <a:r>
              <a:rPr lang="en-US" b="1" dirty="0">
                <a:solidFill>
                  <a:schemeClr val="accent1"/>
                </a:solidFill>
                <a:latin typeface="Garamond" pitchFamily="18" charset="0"/>
                <a:cs typeface="Arial" panose="020B0604020202020204" pitchFamily="34" charset="0"/>
              </a:rPr>
              <a:t>Brand Identity</a:t>
            </a:r>
            <a:endParaRPr lang="en-IN" b="1" dirty="0">
              <a:solidFill>
                <a:schemeClr val="accent1"/>
              </a:solidFill>
              <a:latin typeface="Garamond" pitchFamily="18" charset="0"/>
              <a:cs typeface="Arial" panose="020B0604020202020204" pitchFamily="34" charset="0"/>
            </a:endParaRPr>
          </a:p>
        </p:txBody>
      </p:sp>
      <p:sp>
        <p:nvSpPr>
          <p:cNvPr id="10" name="TextBox 9"/>
          <p:cNvSpPr txBox="1"/>
          <p:nvPr/>
        </p:nvSpPr>
        <p:spPr>
          <a:xfrm>
            <a:off x="4946356" y="1842701"/>
            <a:ext cx="2312894" cy="369332"/>
          </a:xfrm>
          <a:prstGeom prst="rect">
            <a:avLst/>
          </a:prstGeom>
          <a:noFill/>
        </p:spPr>
        <p:txBody>
          <a:bodyPr wrap="square" rtlCol="0">
            <a:spAutoFit/>
          </a:bodyPr>
          <a:lstStyle/>
          <a:p>
            <a:pPr lvl="0" algn="ctr"/>
            <a:r>
              <a:rPr lang="en-US" b="1" dirty="0">
                <a:solidFill>
                  <a:schemeClr val="accent1"/>
                </a:solidFill>
                <a:latin typeface="Garamond" pitchFamily="18" charset="0"/>
                <a:cs typeface="Arial" panose="020B0604020202020204" pitchFamily="34" charset="0"/>
              </a:rPr>
              <a:t>Brand Collaterals</a:t>
            </a:r>
            <a:endParaRPr lang="en-IN" b="1" dirty="0">
              <a:solidFill>
                <a:schemeClr val="accent1"/>
              </a:solidFill>
              <a:latin typeface="Garamond" pitchFamily="18" charset="0"/>
              <a:cs typeface="Arial" panose="020B0604020202020204" pitchFamily="34" charset="0"/>
            </a:endParaRPr>
          </a:p>
        </p:txBody>
      </p:sp>
      <p:sp>
        <p:nvSpPr>
          <p:cNvPr id="7" name="TextBox 6"/>
          <p:cNvSpPr txBox="1"/>
          <p:nvPr/>
        </p:nvSpPr>
        <p:spPr>
          <a:xfrm>
            <a:off x="9197787" y="1788912"/>
            <a:ext cx="2164977" cy="369332"/>
          </a:xfrm>
          <a:prstGeom prst="rect">
            <a:avLst/>
          </a:prstGeom>
          <a:noFill/>
        </p:spPr>
        <p:txBody>
          <a:bodyPr wrap="square" rtlCol="0">
            <a:spAutoFit/>
          </a:bodyPr>
          <a:lstStyle/>
          <a:p>
            <a:pPr lvl="0" algn="ctr"/>
            <a:r>
              <a:rPr lang="en-US" b="1" dirty="0">
                <a:solidFill>
                  <a:schemeClr val="accent1"/>
                </a:solidFill>
                <a:latin typeface="Garamond" pitchFamily="18" charset="0"/>
                <a:cs typeface="Arial" panose="020B0604020202020204" pitchFamily="34" charset="0"/>
              </a:rPr>
              <a:t>Brand Packaging</a:t>
            </a:r>
            <a:endParaRPr lang="en-IN" b="1" dirty="0">
              <a:solidFill>
                <a:schemeClr val="accent1"/>
              </a:solidFill>
              <a:latin typeface="Garamond" pitchFamily="18" charset="0"/>
              <a:cs typeface="Arial" panose="020B0604020202020204" pitchFamily="34" charset="0"/>
            </a:endParaRPr>
          </a:p>
        </p:txBody>
      </p:sp>
      <p:sp>
        <p:nvSpPr>
          <p:cNvPr id="9" name="TextBox 8"/>
          <p:cNvSpPr txBox="1"/>
          <p:nvPr/>
        </p:nvSpPr>
        <p:spPr>
          <a:xfrm>
            <a:off x="1021976" y="2339788"/>
            <a:ext cx="1976717" cy="1384995"/>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Logo Design</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Icon Design</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Color</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Typography</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Visual Language</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Imagery</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Mascots</a:t>
            </a:r>
            <a:endParaRPr lang="en-IN" sz="1200" dirty="0">
              <a:solidFill>
                <a:schemeClr val="bg1"/>
              </a:solidFill>
              <a:latin typeface="Helvetica" pitchFamily="34" charset="0"/>
              <a:cs typeface="Arial" panose="020B0604020202020204" pitchFamily="34" charset="0"/>
            </a:endParaRPr>
          </a:p>
        </p:txBody>
      </p:sp>
      <p:sp>
        <p:nvSpPr>
          <p:cNvPr id="13" name="TextBox 12"/>
          <p:cNvSpPr txBox="1"/>
          <p:nvPr/>
        </p:nvSpPr>
        <p:spPr>
          <a:xfrm>
            <a:off x="5177117" y="2339788"/>
            <a:ext cx="2216603" cy="2123658"/>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Business and Office Stationery</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Front &amp; Back Office Documentation</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Marketing Collaterals</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Training Materials</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User Guides</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Case Studies</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White Papers</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Case Studies</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Annual Reports</a:t>
            </a:r>
            <a:endParaRPr lang="en-IN" sz="1200" dirty="0">
              <a:solidFill>
                <a:schemeClr val="bg1"/>
              </a:solidFill>
              <a:latin typeface="Helvetica" pitchFamily="34" charset="0"/>
              <a:cs typeface="Arial" panose="020B0604020202020204" pitchFamily="34" charset="0"/>
            </a:endParaRPr>
          </a:p>
        </p:txBody>
      </p:sp>
      <p:sp>
        <p:nvSpPr>
          <p:cNvPr id="14" name="TextBox 13"/>
          <p:cNvSpPr txBox="1"/>
          <p:nvPr/>
        </p:nvSpPr>
        <p:spPr>
          <a:xfrm>
            <a:off x="9318812" y="2339788"/>
            <a:ext cx="2043952" cy="646331"/>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FMCG Products</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Industrial Products</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IT Products</a:t>
            </a:r>
            <a:endParaRPr lang="en-IN" sz="1200" dirty="0">
              <a:solidFill>
                <a:schemeClr val="bg1"/>
              </a:solidFill>
              <a:latin typeface="Helvetica" pitchFamily="34" charset="0"/>
              <a:cs typeface="Arial" panose="020B0604020202020204" pitchFamily="34" charset="0"/>
            </a:endParaRPr>
          </a:p>
        </p:txBody>
      </p:sp>
    </p:spTree>
    <p:extLst>
      <p:ext uri="{BB962C8B-B14F-4D97-AF65-F5344CB8AC3E}">
        <p14:creationId xmlns:p14="http://schemas.microsoft.com/office/powerpoint/2010/main" val="1544212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erakii Mehak\merakii\merakii\ppt\new\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035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3799961" y="273354"/>
            <a:ext cx="4592075" cy="517670"/>
          </a:xfrm>
          <a:prstGeom prst="rect">
            <a:avLst/>
          </a:prstGeom>
        </p:spPr>
        <p:txBody>
          <a:bodyP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IN" sz="2800" b="1" dirty="0" smtClean="0">
                <a:solidFill>
                  <a:schemeClr val="bg1"/>
                </a:solidFill>
                <a:latin typeface="Garamond" pitchFamily="18" charset="0"/>
              </a:rPr>
              <a:t>BRAND PROLIFERATION</a:t>
            </a:r>
            <a:br>
              <a:rPr lang="en-IN" sz="2800" b="1" dirty="0" smtClean="0">
                <a:solidFill>
                  <a:schemeClr val="bg1"/>
                </a:solidFill>
                <a:latin typeface="Garamond" pitchFamily="18" charset="0"/>
              </a:rPr>
            </a:br>
            <a:endParaRPr lang="en-US" sz="2800" b="1" dirty="0">
              <a:solidFill>
                <a:schemeClr val="bg1"/>
              </a:solidFill>
              <a:latin typeface="Garamond" pitchFamily="18" charset="0"/>
            </a:endParaRPr>
          </a:p>
        </p:txBody>
      </p:sp>
      <p:sp>
        <p:nvSpPr>
          <p:cNvPr id="2" name="Rectangle 1"/>
          <p:cNvSpPr/>
          <p:nvPr/>
        </p:nvSpPr>
        <p:spPr>
          <a:xfrm>
            <a:off x="1702724" y="2238639"/>
            <a:ext cx="1963999" cy="646331"/>
          </a:xfrm>
          <a:prstGeom prst="rect">
            <a:avLst/>
          </a:prstGeom>
        </p:spPr>
        <p:txBody>
          <a:bodyPr wrap="none">
            <a:spAutoFit/>
          </a:bodyPr>
          <a:lstStyle/>
          <a:p>
            <a:pPr lvl="0" algn="ctr"/>
            <a:r>
              <a:rPr lang="en-US" b="1" dirty="0">
                <a:solidFill>
                  <a:schemeClr val="accent1"/>
                </a:solidFill>
                <a:latin typeface="Garamond" pitchFamily="18" charset="0"/>
                <a:cs typeface="Arial" panose="020B0604020202020204" pitchFamily="34" charset="0"/>
              </a:rPr>
              <a:t>Brand </a:t>
            </a:r>
            <a:r>
              <a:rPr lang="en-US" b="1" dirty="0" smtClean="0">
                <a:solidFill>
                  <a:schemeClr val="accent1"/>
                </a:solidFill>
                <a:latin typeface="Garamond" pitchFamily="18" charset="0"/>
                <a:cs typeface="Arial" panose="020B0604020202020204" pitchFamily="34" charset="0"/>
              </a:rPr>
              <a:t>Experience</a:t>
            </a:r>
          </a:p>
          <a:p>
            <a:pPr lvl="0" algn="ctr"/>
            <a:r>
              <a:rPr lang="en-US" b="1" dirty="0" smtClean="0">
                <a:solidFill>
                  <a:schemeClr val="accent1"/>
                </a:solidFill>
                <a:latin typeface="Garamond" pitchFamily="18" charset="0"/>
                <a:cs typeface="Arial" panose="020B0604020202020204" pitchFamily="34" charset="0"/>
              </a:rPr>
              <a:t>Management</a:t>
            </a:r>
            <a:endParaRPr lang="en-IN" b="1" dirty="0">
              <a:solidFill>
                <a:schemeClr val="accent1"/>
              </a:solidFill>
              <a:latin typeface="Garamond" pitchFamily="18" charset="0"/>
              <a:cs typeface="Arial" panose="020B0604020202020204" pitchFamily="34" charset="0"/>
            </a:endParaRPr>
          </a:p>
        </p:txBody>
      </p:sp>
      <p:sp>
        <p:nvSpPr>
          <p:cNvPr id="4" name="Rectangle 3"/>
          <p:cNvSpPr/>
          <p:nvPr/>
        </p:nvSpPr>
        <p:spPr>
          <a:xfrm>
            <a:off x="5148946" y="2377138"/>
            <a:ext cx="1894108" cy="369332"/>
          </a:xfrm>
          <a:prstGeom prst="rect">
            <a:avLst/>
          </a:prstGeom>
        </p:spPr>
        <p:txBody>
          <a:bodyPr wrap="none">
            <a:spAutoFit/>
          </a:bodyPr>
          <a:lstStyle/>
          <a:p>
            <a:pPr lvl="0"/>
            <a:r>
              <a:rPr lang="en-US" b="1" dirty="0">
                <a:solidFill>
                  <a:schemeClr val="accent1"/>
                </a:solidFill>
                <a:latin typeface="Garamond" pitchFamily="18" charset="0"/>
                <a:cs typeface="Arial" panose="020B0604020202020204" pitchFamily="34" charset="0"/>
              </a:rPr>
              <a:t>Brand Promotion</a:t>
            </a:r>
            <a:endParaRPr lang="en-IN" b="1" dirty="0">
              <a:solidFill>
                <a:schemeClr val="accent1"/>
              </a:solidFill>
              <a:latin typeface="Garamond" pitchFamily="18" charset="0"/>
              <a:cs typeface="Arial" panose="020B0604020202020204" pitchFamily="34" charset="0"/>
            </a:endParaRPr>
          </a:p>
        </p:txBody>
      </p:sp>
      <p:sp>
        <p:nvSpPr>
          <p:cNvPr id="5" name="Rectangle 4"/>
          <p:cNvSpPr/>
          <p:nvPr/>
        </p:nvSpPr>
        <p:spPr>
          <a:xfrm>
            <a:off x="8671712" y="2377138"/>
            <a:ext cx="1777410" cy="369332"/>
          </a:xfrm>
          <a:prstGeom prst="rect">
            <a:avLst/>
          </a:prstGeom>
        </p:spPr>
        <p:txBody>
          <a:bodyPr wrap="none">
            <a:spAutoFit/>
          </a:bodyPr>
          <a:lstStyle/>
          <a:p>
            <a:pPr lvl="0" algn="ctr"/>
            <a:r>
              <a:rPr lang="en-US" b="1" dirty="0">
                <a:solidFill>
                  <a:schemeClr val="accent1"/>
                </a:solidFill>
                <a:latin typeface="Garamond" pitchFamily="18" charset="0"/>
                <a:cs typeface="Arial" panose="020B0604020202020204" pitchFamily="34" charset="0"/>
              </a:rPr>
              <a:t>Office Branding</a:t>
            </a:r>
            <a:endParaRPr lang="en-IN" b="1" dirty="0">
              <a:solidFill>
                <a:schemeClr val="accent1"/>
              </a:solidFill>
              <a:latin typeface="Garamond" pitchFamily="18" charset="0"/>
              <a:cs typeface="Arial" panose="020B0604020202020204" pitchFamily="34" charset="0"/>
            </a:endParaRPr>
          </a:p>
        </p:txBody>
      </p:sp>
      <p:sp>
        <p:nvSpPr>
          <p:cNvPr id="6" name="TextBox 5"/>
          <p:cNvSpPr txBox="1"/>
          <p:nvPr/>
        </p:nvSpPr>
        <p:spPr>
          <a:xfrm>
            <a:off x="1846933" y="4043965"/>
            <a:ext cx="1727096" cy="830997"/>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Mall Experience</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Retail Experience</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Interactions</a:t>
            </a:r>
            <a:endParaRPr lang="en-IN" sz="1200" dirty="0">
              <a:solidFill>
                <a:schemeClr val="bg1"/>
              </a:solidFill>
              <a:latin typeface="Helvetica" pitchFamily="34" charset="0"/>
              <a:cs typeface="Arial" panose="020B0604020202020204" pitchFamily="34" charset="0"/>
            </a:endParaRPr>
          </a:p>
          <a:p>
            <a:endParaRPr lang="en-US" sz="1200" dirty="0">
              <a:solidFill>
                <a:schemeClr val="bg1"/>
              </a:solidFill>
            </a:endParaRPr>
          </a:p>
        </p:txBody>
      </p:sp>
      <p:sp>
        <p:nvSpPr>
          <p:cNvPr id="7" name="TextBox 6"/>
          <p:cNvSpPr txBox="1"/>
          <p:nvPr/>
        </p:nvSpPr>
        <p:spPr>
          <a:xfrm>
            <a:off x="5370490" y="4043965"/>
            <a:ext cx="1983347" cy="1569660"/>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Media Planning</a:t>
            </a:r>
          </a:p>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Media Buying</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Production</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Product Launches</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Brand Launches</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Integrated Marketing</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Merchandize Concepts</a:t>
            </a:r>
            <a:endParaRPr lang="en-IN" sz="1200" dirty="0">
              <a:solidFill>
                <a:schemeClr val="bg1"/>
              </a:solidFill>
              <a:latin typeface="Helvetica" pitchFamily="34" charset="0"/>
              <a:cs typeface="Arial" panose="020B0604020202020204" pitchFamily="34" charset="0"/>
            </a:endParaRPr>
          </a:p>
          <a:p>
            <a:endParaRPr lang="en-US" sz="1200" dirty="0">
              <a:solidFill>
                <a:schemeClr val="bg1"/>
              </a:solidFill>
            </a:endParaRPr>
          </a:p>
        </p:txBody>
      </p:sp>
      <p:sp>
        <p:nvSpPr>
          <p:cNvPr id="8" name="TextBox 7"/>
          <p:cNvSpPr txBox="1"/>
          <p:nvPr/>
        </p:nvSpPr>
        <p:spPr>
          <a:xfrm>
            <a:off x="8847786" y="4043965"/>
            <a:ext cx="2150772" cy="1015663"/>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Internal Branding</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External Branding</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Factory Branding</a:t>
            </a:r>
            <a:endParaRPr lang="en-IN" sz="1200" dirty="0">
              <a:solidFill>
                <a:schemeClr val="bg1"/>
              </a:solidFill>
              <a:latin typeface="Helvetica" pitchFamily="34" charset="0"/>
              <a:cs typeface="Arial" panose="020B0604020202020204" pitchFamily="34" charset="0"/>
            </a:endParaRP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ID Card</a:t>
            </a:r>
            <a:endParaRPr lang="en-IN" sz="1200" dirty="0">
              <a:solidFill>
                <a:schemeClr val="bg1"/>
              </a:solidFill>
              <a:latin typeface="Helvetica" pitchFamily="34" charset="0"/>
              <a:cs typeface="Arial" panose="020B0604020202020204" pitchFamily="34" charset="0"/>
            </a:endParaRPr>
          </a:p>
          <a:p>
            <a:endParaRPr lang="en-US" sz="1200" dirty="0">
              <a:solidFill>
                <a:schemeClr val="bg1"/>
              </a:solidFill>
            </a:endParaRPr>
          </a:p>
        </p:txBody>
      </p:sp>
    </p:spTree>
    <p:extLst>
      <p:ext uri="{BB962C8B-B14F-4D97-AF65-F5344CB8AC3E}">
        <p14:creationId xmlns:p14="http://schemas.microsoft.com/office/powerpoint/2010/main" val="1191684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Merakii Mehak\merakii\merakii\ppt\new\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1" cy="685035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3799961" y="273354"/>
            <a:ext cx="4592075" cy="517670"/>
          </a:xfrm>
          <a:prstGeom prst="rect">
            <a:avLst/>
          </a:prstGeom>
        </p:spPr>
        <p:txBody>
          <a:bodyP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IN" sz="2800" b="1" dirty="0" smtClean="0">
                <a:solidFill>
                  <a:schemeClr val="bg1"/>
                </a:solidFill>
                <a:latin typeface="Garamond" pitchFamily="18" charset="0"/>
              </a:rPr>
              <a:t>BRAND PROLIFERATION</a:t>
            </a:r>
            <a:br>
              <a:rPr lang="en-IN" sz="2800" b="1" dirty="0" smtClean="0">
                <a:solidFill>
                  <a:schemeClr val="bg1"/>
                </a:solidFill>
                <a:latin typeface="Garamond" pitchFamily="18" charset="0"/>
              </a:rPr>
            </a:br>
            <a:endParaRPr lang="en-US" sz="2800" b="1" dirty="0">
              <a:solidFill>
                <a:schemeClr val="bg1"/>
              </a:solidFill>
              <a:latin typeface="Garamond" pitchFamily="18" charset="0"/>
            </a:endParaRPr>
          </a:p>
        </p:txBody>
      </p:sp>
      <p:sp>
        <p:nvSpPr>
          <p:cNvPr id="2" name="Rectangle 1"/>
          <p:cNvSpPr/>
          <p:nvPr/>
        </p:nvSpPr>
        <p:spPr>
          <a:xfrm>
            <a:off x="2049993" y="2238639"/>
            <a:ext cx="1192186" cy="646331"/>
          </a:xfrm>
          <a:prstGeom prst="rect">
            <a:avLst/>
          </a:prstGeom>
        </p:spPr>
        <p:txBody>
          <a:bodyPr wrap="none">
            <a:spAutoFit/>
          </a:bodyPr>
          <a:lstStyle/>
          <a:p>
            <a:pPr lvl="0" algn="ctr"/>
            <a:r>
              <a:rPr lang="en-US" b="1" dirty="0" smtClean="0">
                <a:solidFill>
                  <a:schemeClr val="accent1"/>
                </a:solidFill>
                <a:latin typeface="Garamond" pitchFamily="18" charset="0"/>
                <a:cs typeface="Arial" panose="020B0604020202020204" pitchFamily="34" charset="0"/>
              </a:rPr>
              <a:t>Individual</a:t>
            </a:r>
          </a:p>
          <a:p>
            <a:pPr lvl="0" algn="ctr"/>
            <a:r>
              <a:rPr lang="en-US" b="1" dirty="0" smtClean="0">
                <a:solidFill>
                  <a:schemeClr val="accent1"/>
                </a:solidFill>
                <a:latin typeface="Garamond" pitchFamily="18" charset="0"/>
                <a:cs typeface="Arial" panose="020B0604020202020204" pitchFamily="34" charset="0"/>
              </a:rPr>
              <a:t>Branding</a:t>
            </a:r>
            <a:endParaRPr lang="en-IN" b="1" dirty="0">
              <a:solidFill>
                <a:schemeClr val="accent1"/>
              </a:solidFill>
              <a:latin typeface="Garamond" pitchFamily="18" charset="0"/>
              <a:cs typeface="Arial" panose="020B0604020202020204" pitchFamily="34" charset="0"/>
            </a:endParaRPr>
          </a:p>
        </p:txBody>
      </p:sp>
      <p:sp>
        <p:nvSpPr>
          <p:cNvPr id="4" name="Rectangle 3"/>
          <p:cNvSpPr/>
          <p:nvPr/>
        </p:nvSpPr>
        <p:spPr>
          <a:xfrm>
            <a:off x="5213341" y="2377138"/>
            <a:ext cx="1864485" cy="369332"/>
          </a:xfrm>
          <a:prstGeom prst="rect">
            <a:avLst/>
          </a:prstGeom>
        </p:spPr>
        <p:txBody>
          <a:bodyPr wrap="none">
            <a:spAutoFit/>
          </a:bodyPr>
          <a:lstStyle/>
          <a:p>
            <a:pPr lvl="0" algn="ctr"/>
            <a:r>
              <a:rPr lang="en-US" b="1" dirty="0">
                <a:solidFill>
                  <a:schemeClr val="accent1"/>
                </a:solidFill>
                <a:latin typeface="Garamond" pitchFamily="18" charset="0"/>
                <a:cs typeface="Arial" panose="020B0604020202020204" pitchFamily="34" charset="0"/>
              </a:rPr>
              <a:t>Transit Branding</a:t>
            </a:r>
            <a:endParaRPr lang="en-IN" b="1" dirty="0">
              <a:solidFill>
                <a:schemeClr val="accent1"/>
              </a:solidFill>
              <a:latin typeface="Garamond" pitchFamily="18" charset="0"/>
              <a:cs typeface="Arial" panose="020B0604020202020204" pitchFamily="34" charset="0"/>
            </a:endParaRPr>
          </a:p>
        </p:txBody>
      </p:sp>
      <p:sp>
        <p:nvSpPr>
          <p:cNvPr id="5" name="Rectangle 4"/>
          <p:cNvSpPr/>
          <p:nvPr/>
        </p:nvSpPr>
        <p:spPr>
          <a:xfrm>
            <a:off x="9204486" y="2377138"/>
            <a:ext cx="667170" cy="369332"/>
          </a:xfrm>
          <a:prstGeom prst="rect">
            <a:avLst/>
          </a:prstGeom>
        </p:spPr>
        <p:txBody>
          <a:bodyPr wrap="none">
            <a:spAutoFit/>
          </a:bodyPr>
          <a:lstStyle/>
          <a:p>
            <a:pPr lvl="0" algn="ctr"/>
            <a:r>
              <a:rPr lang="en-US" b="1" dirty="0" err="1">
                <a:solidFill>
                  <a:schemeClr val="accent1"/>
                </a:solidFill>
                <a:latin typeface="Garamond" pitchFamily="18" charset="0"/>
                <a:cs typeface="Arial" panose="020B0604020202020204" pitchFamily="34" charset="0"/>
              </a:rPr>
              <a:t>Misc</a:t>
            </a:r>
            <a:endParaRPr lang="en-IN" b="1" dirty="0">
              <a:solidFill>
                <a:schemeClr val="accent1"/>
              </a:solidFill>
              <a:latin typeface="Garamond" pitchFamily="18" charset="0"/>
              <a:cs typeface="Arial" panose="020B0604020202020204" pitchFamily="34" charset="0"/>
            </a:endParaRPr>
          </a:p>
        </p:txBody>
      </p:sp>
      <p:sp>
        <p:nvSpPr>
          <p:cNvPr id="6" name="TextBox 5"/>
          <p:cNvSpPr txBox="1"/>
          <p:nvPr/>
        </p:nvSpPr>
        <p:spPr>
          <a:xfrm>
            <a:off x="1846933" y="4043965"/>
            <a:ext cx="1727096" cy="1015663"/>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CXO Branding </a:t>
            </a:r>
          </a:p>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Personal </a:t>
            </a:r>
            <a:r>
              <a:rPr lang="en-IN" sz="1200" dirty="0" smtClean="0">
                <a:solidFill>
                  <a:schemeClr val="bg1"/>
                </a:solidFill>
                <a:latin typeface="Helvetica" pitchFamily="34" charset="0"/>
                <a:cs typeface="Arial" panose="020B0604020202020204" pitchFamily="34" charset="0"/>
              </a:rPr>
              <a:t> Brand </a:t>
            </a:r>
            <a:r>
              <a:rPr lang="en-IN" sz="1200" dirty="0">
                <a:solidFill>
                  <a:schemeClr val="bg1"/>
                </a:solidFill>
                <a:latin typeface="Helvetica" pitchFamily="34" charset="0"/>
                <a:cs typeface="Arial" panose="020B0604020202020204" pitchFamily="34" charset="0"/>
              </a:rPr>
              <a:t>Management</a:t>
            </a:r>
          </a:p>
          <a:p>
            <a:pPr marL="171450" lvl="0" indent="-171450">
              <a:buFont typeface="Arial" pitchFamily="34" charset="0"/>
              <a:buChar char="•"/>
            </a:pPr>
            <a:r>
              <a:rPr lang="en-US" sz="1200" dirty="0">
                <a:solidFill>
                  <a:schemeClr val="bg1"/>
                </a:solidFill>
                <a:latin typeface="Helvetica" pitchFamily="34" charset="0"/>
                <a:cs typeface="Arial" panose="020B0604020202020204" pitchFamily="34" charset="0"/>
              </a:rPr>
              <a:t>Both Online &amp; Offline</a:t>
            </a:r>
            <a:endParaRPr lang="en-IN" sz="1200" dirty="0">
              <a:solidFill>
                <a:schemeClr val="bg1"/>
              </a:solidFill>
              <a:latin typeface="Helvetica" pitchFamily="34" charset="0"/>
              <a:cs typeface="Arial" panose="020B0604020202020204" pitchFamily="34" charset="0"/>
            </a:endParaRPr>
          </a:p>
        </p:txBody>
      </p:sp>
      <p:sp>
        <p:nvSpPr>
          <p:cNvPr id="7" name="TextBox 6"/>
          <p:cNvSpPr txBox="1"/>
          <p:nvPr/>
        </p:nvSpPr>
        <p:spPr>
          <a:xfrm>
            <a:off x="5370490" y="4043965"/>
            <a:ext cx="1983347" cy="1200329"/>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Urban Transportation (Airlines, Bus, Trams, Metro,</a:t>
            </a:r>
            <a:br>
              <a:rPr lang="en-IN" sz="1200" dirty="0">
                <a:solidFill>
                  <a:schemeClr val="bg1"/>
                </a:solidFill>
                <a:latin typeface="Helvetica" pitchFamily="34" charset="0"/>
                <a:cs typeface="Arial" panose="020B0604020202020204" pitchFamily="34" charset="0"/>
              </a:rPr>
            </a:br>
            <a:r>
              <a:rPr lang="en-IN" sz="1200" dirty="0">
                <a:solidFill>
                  <a:schemeClr val="bg1"/>
                </a:solidFill>
                <a:latin typeface="Helvetica" pitchFamily="34" charset="0"/>
                <a:cs typeface="Arial" panose="020B0604020202020204" pitchFamily="34" charset="0"/>
              </a:rPr>
              <a:t>Trains, Taxis)</a:t>
            </a:r>
          </a:p>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Corporate Fleet</a:t>
            </a:r>
          </a:p>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Logistics Fleet</a:t>
            </a:r>
          </a:p>
        </p:txBody>
      </p:sp>
      <p:sp>
        <p:nvSpPr>
          <p:cNvPr id="8" name="TextBox 7"/>
          <p:cNvSpPr txBox="1"/>
          <p:nvPr/>
        </p:nvSpPr>
        <p:spPr>
          <a:xfrm>
            <a:off x="8847786" y="4043965"/>
            <a:ext cx="2150772" cy="646331"/>
          </a:xfrm>
          <a:prstGeom prst="rect">
            <a:avLst/>
          </a:prstGeom>
          <a:noFill/>
        </p:spPr>
        <p:txBody>
          <a:bodyPr wrap="square" rtlCol="0">
            <a:spAutoFit/>
          </a:bodyPr>
          <a:lstStyle/>
          <a:p>
            <a:pPr marL="171450" lvl="0" indent="-171450">
              <a:buFont typeface="Arial" pitchFamily="34" charset="0"/>
              <a:buChar char="•"/>
            </a:pPr>
            <a:r>
              <a:rPr lang="en-IN" sz="1200" dirty="0">
                <a:solidFill>
                  <a:schemeClr val="bg1"/>
                </a:solidFill>
                <a:latin typeface="Helvetica" pitchFamily="34" charset="0"/>
                <a:cs typeface="Arial" panose="020B0604020202020204" pitchFamily="34" charset="0"/>
              </a:rPr>
              <a:t>Brand Music</a:t>
            </a:r>
          </a:p>
          <a:p>
            <a:pPr marL="171450" lvl="0" indent="-171450">
              <a:buFont typeface="Arial" pitchFamily="34" charset="0"/>
              <a:buChar char="•"/>
            </a:pPr>
            <a:r>
              <a:rPr lang="en-IN" sz="1200" dirty="0" smtClean="0">
                <a:solidFill>
                  <a:schemeClr val="bg1"/>
                </a:solidFill>
                <a:latin typeface="Helvetica" pitchFamily="34" charset="0"/>
                <a:cs typeface="Arial" panose="020B0604020202020204" pitchFamily="34" charset="0"/>
              </a:rPr>
              <a:t>Brand Texture</a:t>
            </a:r>
          </a:p>
          <a:p>
            <a:pPr marL="171450" lvl="0" indent="-171450">
              <a:buFont typeface="Arial" pitchFamily="34" charset="0"/>
              <a:buChar char="•"/>
            </a:pPr>
            <a:r>
              <a:rPr lang="en-IN" sz="1200" dirty="0" smtClean="0">
                <a:solidFill>
                  <a:schemeClr val="bg1"/>
                </a:solidFill>
                <a:latin typeface="Helvetica" pitchFamily="34" charset="0"/>
                <a:cs typeface="Arial" panose="020B0604020202020204" pitchFamily="34" charset="0"/>
              </a:rPr>
              <a:t>Ambient Scenting</a:t>
            </a:r>
            <a:endParaRPr lang="en-IN" sz="1200" dirty="0">
              <a:solidFill>
                <a:schemeClr val="bg1"/>
              </a:solidFill>
              <a:latin typeface="Helvetica" pitchFamily="34" charset="0"/>
              <a:cs typeface="Arial" panose="020B0604020202020204" pitchFamily="34" charset="0"/>
            </a:endParaRPr>
          </a:p>
        </p:txBody>
      </p:sp>
    </p:spTree>
    <p:extLst>
      <p:ext uri="{BB962C8B-B14F-4D97-AF65-F5344CB8AC3E}">
        <p14:creationId xmlns:p14="http://schemas.microsoft.com/office/powerpoint/2010/main" val="506263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5607" cy="6858000"/>
          </a:xfrm>
          <a:prstGeom prst="rect">
            <a:avLst/>
          </a:prstGeom>
        </p:spPr>
      </p:pic>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4" name="TextBox 3"/>
          <p:cNvSpPr txBox="1"/>
          <p:nvPr/>
        </p:nvSpPr>
        <p:spPr>
          <a:xfrm>
            <a:off x="6426558" y="2459504"/>
            <a:ext cx="4737867" cy="1938992"/>
          </a:xfrm>
          <a:prstGeom prst="rect">
            <a:avLst/>
          </a:prstGeom>
          <a:noFill/>
        </p:spPr>
        <p:txBody>
          <a:bodyPr wrap="square" rtlCol="0">
            <a:spAutoFit/>
          </a:bodyPr>
          <a:lstStyle/>
          <a:p>
            <a:pPr algn="ctr"/>
            <a:r>
              <a:rPr lang="en-US" sz="6000" b="1" dirty="0" smtClean="0">
                <a:latin typeface="Garamond" pitchFamily="18" charset="0"/>
              </a:rPr>
              <a:t>OUR</a:t>
            </a:r>
          </a:p>
          <a:p>
            <a:pPr algn="ctr"/>
            <a:r>
              <a:rPr lang="en-US" sz="6000" b="1" dirty="0" smtClean="0">
                <a:latin typeface="Garamond" pitchFamily="18" charset="0"/>
              </a:rPr>
              <a:t>EXPERTISE</a:t>
            </a:r>
            <a:endParaRPr lang="en-US" sz="6000" b="1" dirty="0">
              <a:latin typeface="Garamond" pitchFamily="18" charset="0"/>
            </a:endParaRPr>
          </a:p>
        </p:txBody>
      </p:sp>
    </p:spTree>
    <p:extLst>
      <p:ext uri="{BB962C8B-B14F-4D97-AF65-F5344CB8AC3E}">
        <p14:creationId xmlns:p14="http://schemas.microsoft.com/office/powerpoint/2010/main" val="655114563"/>
      </p:ext>
    </p:extLst>
  </p:cSld>
  <p:clrMapOvr>
    <a:masterClrMapping/>
  </p:clrMapOvr>
  <p:transition spd="med">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Merakii Mehak\merakii\merakii\ppt\new\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3868318" y="403923"/>
            <a:ext cx="4468969" cy="665452"/>
          </a:xfrm>
          <a:prstGeom prst="rect">
            <a:avLst/>
          </a:prstGeom>
          <a:noFill/>
          <a:ln>
            <a:noFill/>
          </a:ln>
        </p:spPr>
        <p:txBody>
          <a:bodyPr>
            <a:noAutofit/>
          </a:bodyPr>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IN" sz="2800" b="1" dirty="0" smtClean="0">
                <a:solidFill>
                  <a:schemeClr val="bg1"/>
                </a:solidFill>
                <a:latin typeface="Garamond" pitchFamily="18" charset="0"/>
                <a:cs typeface="Arial" panose="020B0604020202020204" pitchFamily="34" charset="0"/>
              </a:rPr>
              <a:t>BRAND CONFORMANCE</a:t>
            </a:r>
            <a:br>
              <a:rPr lang="en-IN" sz="2800" b="1" dirty="0" smtClean="0">
                <a:solidFill>
                  <a:schemeClr val="bg1"/>
                </a:solidFill>
                <a:latin typeface="Garamond" pitchFamily="18" charset="0"/>
                <a:cs typeface="Arial" panose="020B0604020202020204" pitchFamily="34" charset="0"/>
              </a:rPr>
            </a:br>
            <a:endParaRPr lang="en-US" sz="2800" b="1" dirty="0">
              <a:solidFill>
                <a:schemeClr val="bg1"/>
              </a:solidFill>
              <a:latin typeface="Garamond" pitchFamily="18" charset="0"/>
              <a:cs typeface="Arial" panose="020B0604020202020204" pitchFamily="34" charset="0"/>
            </a:endParaRPr>
          </a:p>
        </p:txBody>
      </p:sp>
      <p:sp>
        <p:nvSpPr>
          <p:cNvPr id="2" name="TextBox 1"/>
          <p:cNvSpPr txBox="1"/>
          <p:nvPr/>
        </p:nvSpPr>
        <p:spPr>
          <a:xfrm>
            <a:off x="1120461" y="2163651"/>
            <a:ext cx="1339403" cy="923330"/>
          </a:xfrm>
          <a:prstGeom prst="rect">
            <a:avLst/>
          </a:prstGeom>
          <a:noFill/>
        </p:spPr>
        <p:txBody>
          <a:bodyPr wrap="square" rtlCol="0">
            <a:spAutoFit/>
          </a:bodyPr>
          <a:lstStyle/>
          <a:p>
            <a:pPr lvl="0" algn="ctr"/>
            <a:r>
              <a:rPr lang="en-US" b="1" dirty="0">
                <a:solidFill>
                  <a:schemeClr val="accent1"/>
                </a:solidFill>
                <a:latin typeface="Garamond" pitchFamily="18" charset="0"/>
                <a:cs typeface="Arial" panose="020B0604020202020204" pitchFamily="34" charset="0"/>
              </a:rPr>
              <a:t>Brand Manual</a:t>
            </a:r>
            <a:endParaRPr lang="en-IN" b="1" dirty="0">
              <a:solidFill>
                <a:schemeClr val="accent1"/>
              </a:solidFill>
              <a:latin typeface="Garamond" pitchFamily="18" charset="0"/>
              <a:cs typeface="Arial" panose="020B0604020202020204" pitchFamily="34" charset="0"/>
            </a:endParaRPr>
          </a:p>
          <a:p>
            <a:pPr algn="ctr"/>
            <a:endParaRPr lang="en-US" dirty="0"/>
          </a:p>
        </p:txBody>
      </p:sp>
      <p:sp>
        <p:nvSpPr>
          <p:cNvPr id="4" name="TextBox 3"/>
          <p:cNvSpPr txBox="1"/>
          <p:nvPr/>
        </p:nvSpPr>
        <p:spPr>
          <a:xfrm>
            <a:off x="3868318" y="2163651"/>
            <a:ext cx="1579445" cy="923330"/>
          </a:xfrm>
          <a:prstGeom prst="rect">
            <a:avLst/>
          </a:prstGeom>
          <a:noFill/>
        </p:spPr>
        <p:txBody>
          <a:bodyPr wrap="square" rtlCol="0">
            <a:spAutoFit/>
          </a:bodyPr>
          <a:lstStyle/>
          <a:p>
            <a:pPr lvl="0" algn="ctr"/>
            <a:r>
              <a:rPr lang="en-US" b="1" dirty="0">
                <a:solidFill>
                  <a:schemeClr val="accent1"/>
                </a:solidFill>
                <a:latin typeface="Garamond" pitchFamily="18" charset="0"/>
                <a:cs typeface="Arial" panose="020B0604020202020204" pitchFamily="34" charset="0"/>
              </a:rPr>
              <a:t>Brand Training</a:t>
            </a:r>
            <a:endParaRPr lang="en-IN" b="1" dirty="0">
              <a:solidFill>
                <a:schemeClr val="accent1"/>
              </a:solidFill>
              <a:latin typeface="Garamond" pitchFamily="18" charset="0"/>
              <a:cs typeface="Arial" panose="020B0604020202020204" pitchFamily="34" charset="0"/>
            </a:endParaRPr>
          </a:p>
          <a:p>
            <a:pPr algn="ctr"/>
            <a:endParaRPr lang="en-US" dirty="0"/>
          </a:p>
        </p:txBody>
      </p:sp>
      <p:sp>
        <p:nvSpPr>
          <p:cNvPr id="5" name="TextBox 4"/>
          <p:cNvSpPr txBox="1"/>
          <p:nvPr/>
        </p:nvSpPr>
        <p:spPr>
          <a:xfrm>
            <a:off x="6761408" y="2302150"/>
            <a:ext cx="1481071" cy="646331"/>
          </a:xfrm>
          <a:prstGeom prst="rect">
            <a:avLst/>
          </a:prstGeom>
          <a:noFill/>
        </p:spPr>
        <p:txBody>
          <a:bodyPr wrap="square" rtlCol="0">
            <a:spAutoFit/>
          </a:bodyPr>
          <a:lstStyle/>
          <a:p>
            <a:pPr lvl="0" algn="ctr"/>
            <a:r>
              <a:rPr lang="en-US" b="1" dirty="0">
                <a:solidFill>
                  <a:schemeClr val="accent1"/>
                </a:solidFill>
                <a:latin typeface="Garamond" pitchFamily="18" charset="0"/>
                <a:cs typeface="Arial" panose="020B0604020202020204" pitchFamily="34" charset="0"/>
              </a:rPr>
              <a:t>Brand Audit</a:t>
            </a:r>
            <a:endParaRPr lang="en-IN" b="1" dirty="0">
              <a:solidFill>
                <a:schemeClr val="accent1"/>
              </a:solidFill>
              <a:latin typeface="Garamond" pitchFamily="18" charset="0"/>
              <a:cs typeface="Arial" panose="020B0604020202020204" pitchFamily="34" charset="0"/>
            </a:endParaRPr>
          </a:p>
          <a:p>
            <a:pPr algn="ctr"/>
            <a:endParaRPr lang="en-US" dirty="0"/>
          </a:p>
        </p:txBody>
      </p:sp>
      <p:sp>
        <p:nvSpPr>
          <p:cNvPr id="6" name="TextBox 5"/>
          <p:cNvSpPr txBox="1"/>
          <p:nvPr/>
        </p:nvSpPr>
        <p:spPr>
          <a:xfrm>
            <a:off x="9646276" y="2163650"/>
            <a:ext cx="1493949" cy="923330"/>
          </a:xfrm>
          <a:prstGeom prst="rect">
            <a:avLst/>
          </a:prstGeom>
          <a:noFill/>
        </p:spPr>
        <p:txBody>
          <a:bodyPr wrap="square" rtlCol="0">
            <a:spAutoFit/>
          </a:bodyPr>
          <a:lstStyle/>
          <a:p>
            <a:pPr lvl="0" algn="ctr"/>
            <a:r>
              <a:rPr lang="en-US" b="1" dirty="0">
                <a:solidFill>
                  <a:schemeClr val="accent1"/>
                </a:solidFill>
                <a:latin typeface="Garamond" pitchFamily="18" charset="0"/>
                <a:cs typeface="Arial" panose="020B0604020202020204" pitchFamily="34" charset="0"/>
              </a:rPr>
              <a:t>Brand Protection</a:t>
            </a:r>
            <a:endParaRPr lang="en-IN" b="1" dirty="0">
              <a:solidFill>
                <a:schemeClr val="accent1"/>
              </a:solidFill>
              <a:latin typeface="Garamond" pitchFamily="18" charset="0"/>
              <a:cs typeface="Arial" panose="020B0604020202020204" pitchFamily="34" charset="0"/>
            </a:endParaRPr>
          </a:p>
          <a:p>
            <a:pPr algn="ctr"/>
            <a:endParaRPr lang="en-US" dirty="0"/>
          </a:p>
        </p:txBody>
      </p:sp>
      <p:sp>
        <p:nvSpPr>
          <p:cNvPr id="7" name="TextBox 6"/>
          <p:cNvSpPr txBox="1"/>
          <p:nvPr/>
        </p:nvSpPr>
        <p:spPr>
          <a:xfrm>
            <a:off x="669701" y="3670479"/>
            <a:ext cx="2395471" cy="1948226"/>
          </a:xfrm>
          <a:prstGeom prst="rect">
            <a:avLst/>
          </a:prstGeom>
          <a:noFill/>
        </p:spPr>
        <p:txBody>
          <a:bodyPr wrap="square" rtlCol="0">
            <a:spAutoFit/>
          </a:bodyPr>
          <a:lstStyle/>
          <a:p>
            <a:pPr marL="114300" lvl="1" indent="-114300" defTabSz="622300">
              <a:lnSpc>
                <a:spcPct val="90000"/>
              </a:lnSpc>
              <a:spcBef>
                <a:spcPct val="0"/>
              </a:spcBef>
              <a:spcAft>
                <a:spcPct val="15000"/>
              </a:spcAft>
              <a:buChar char="••"/>
            </a:pPr>
            <a:r>
              <a:rPr lang="en-IN" sz="1200" dirty="0">
                <a:solidFill>
                  <a:schemeClr val="bg1"/>
                </a:solidFill>
                <a:latin typeface="Helvetica" pitchFamily="34" charset="0"/>
                <a:cs typeface="Arial" panose="020B0604020202020204" pitchFamily="34" charset="0"/>
              </a:rPr>
              <a:t>Define your brand standards, personality, values</a:t>
            </a:r>
          </a:p>
          <a:p>
            <a:pPr marL="114300" lvl="1" indent="-114300" defTabSz="622300">
              <a:lnSpc>
                <a:spcPct val="90000"/>
              </a:lnSpc>
              <a:spcBef>
                <a:spcPct val="0"/>
              </a:spcBef>
              <a:spcAft>
                <a:spcPct val="15000"/>
              </a:spcAft>
              <a:buChar char="••"/>
            </a:pPr>
            <a:r>
              <a:rPr lang="en-IN" sz="1200" dirty="0">
                <a:solidFill>
                  <a:schemeClr val="bg1"/>
                </a:solidFill>
                <a:latin typeface="Helvetica" pitchFamily="34" charset="0"/>
                <a:cs typeface="Arial" panose="020B0604020202020204" pitchFamily="34" charset="0"/>
              </a:rPr>
              <a:t>Appearance and applications of the brand assets across</a:t>
            </a:r>
            <a:br>
              <a:rPr lang="en-IN" sz="1200" dirty="0">
                <a:solidFill>
                  <a:schemeClr val="bg1"/>
                </a:solidFill>
                <a:latin typeface="Helvetica" pitchFamily="34" charset="0"/>
                <a:cs typeface="Arial" panose="020B0604020202020204" pitchFamily="34" charset="0"/>
              </a:rPr>
            </a:br>
            <a:r>
              <a:rPr lang="en-IN" sz="1200" dirty="0">
                <a:solidFill>
                  <a:schemeClr val="bg1"/>
                </a:solidFill>
                <a:latin typeface="Helvetica" pitchFamily="34" charset="0"/>
                <a:cs typeface="Arial" panose="020B0604020202020204" pitchFamily="34" charset="0"/>
              </a:rPr>
              <a:t>different communication media</a:t>
            </a:r>
          </a:p>
          <a:p>
            <a:pPr marL="114300" lvl="1" indent="-114300" defTabSz="622300">
              <a:lnSpc>
                <a:spcPct val="90000"/>
              </a:lnSpc>
              <a:spcBef>
                <a:spcPct val="0"/>
              </a:spcBef>
              <a:spcAft>
                <a:spcPct val="15000"/>
              </a:spcAft>
              <a:buChar char="••"/>
            </a:pPr>
            <a:r>
              <a:rPr lang="en-IN" sz="1200" dirty="0">
                <a:solidFill>
                  <a:schemeClr val="bg1"/>
                </a:solidFill>
                <a:latin typeface="Helvetica" pitchFamily="34" charset="0"/>
                <a:cs typeface="Arial" panose="020B0604020202020204" pitchFamily="34" charset="0"/>
              </a:rPr>
              <a:t>Output - Brand Book,</a:t>
            </a:r>
            <a:br>
              <a:rPr lang="en-IN" sz="1200" dirty="0">
                <a:solidFill>
                  <a:schemeClr val="bg1"/>
                </a:solidFill>
                <a:latin typeface="Helvetica" pitchFamily="34" charset="0"/>
                <a:cs typeface="Arial" panose="020B0604020202020204" pitchFamily="34" charset="0"/>
              </a:rPr>
            </a:br>
            <a:r>
              <a:rPr lang="en-IN" sz="1200" dirty="0">
                <a:solidFill>
                  <a:schemeClr val="bg1"/>
                </a:solidFill>
                <a:latin typeface="Helvetica" pitchFamily="34" charset="0"/>
                <a:cs typeface="Arial" panose="020B0604020202020204" pitchFamily="34" charset="0"/>
              </a:rPr>
              <a:t>Digital Standards, Identity Guidelines, Collateral Standards</a:t>
            </a:r>
          </a:p>
          <a:p>
            <a:endParaRPr lang="en-US" dirty="0">
              <a:solidFill>
                <a:schemeClr val="bg1"/>
              </a:solidFill>
            </a:endParaRPr>
          </a:p>
        </p:txBody>
      </p:sp>
      <p:sp>
        <p:nvSpPr>
          <p:cNvPr id="8" name="TextBox 7"/>
          <p:cNvSpPr txBox="1"/>
          <p:nvPr/>
        </p:nvSpPr>
        <p:spPr>
          <a:xfrm>
            <a:off x="3709116" y="3670479"/>
            <a:ext cx="2445203" cy="1255728"/>
          </a:xfrm>
          <a:prstGeom prst="rect">
            <a:avLst/>
          </a:prstGeom>
          <a:noFill/>
        </p:spPr>
        <p:txBody>
          <a:bodyPr wrap="square" rtlCol="0">
            <a:spAutoFit/>
          </a:bodyPr>
          <a:lstStyle/>
          <a:p>
            <a:pPr marL="114300" lvl="1" indent="-114300" defTabSz="622300">
              <a:lnSpc>
                <a:spcPct val="90000"/>
              </a:lnSpc>
              <a:spcBef>
                <a:spcPct val="0"/>
              </a:spcBef>
              <a:spcAft>
                <a:spcPct val="15000"/>
              </a:spcAft>
              <a:buChar char="••"/>
            </a:pPr>
            <a:r>
              <a:rPr lang="en-IN" sz="1200" dirty="0">
                <a:solidFill>
                  <a:schemeClr val="bg1"/>
                </a:solidFill>
                <a:latin typeface="Helvetica" pitchFamily="34" charset="0"/>
                <a:cs typeface="Arial" panose="020B0604020202020204" pitchFamily="34" charset="0"/>
              </a:rPr>
              <a:t>Conducted with internal stakeholders</a:t>
            </a:r>
          </a:p>
          <a:p>
            <a:pPr marL="114300" lvl="1" indent="-114300" defTabSz="622300">
              <a:lnSpc>
                <a:spcPct val="90000"/>
              </a:lnSpc>
              <a:spcBef>
                <a:spcPct val="0"/>
              </a:spcBef>
              <a:spcAft>
                <a:spcPct val="15000"/>
              </a:spcAft>
              <a:buChar char="••"/>
            </a:pPr>
            <a:r>
              <a:rPr lang="en-IN" sz="1200" dirty="0">
                <a:solidFill>
                  <a:schemeClr val="bg1"/>
                </a:solidFill>
                <a:latin typeface="Helvetica" pitchFamily="34" charset="0"/>
                <a:cs typeface="Arial" panose="020B0604020202020204" pitchFamily="34" charset="0"/>
              </a:rPr>
              <a:t>Taught how </a:t>
            </a:r>
            <a:r>
              <a:rPr lang="en-IN" sz="1200" dirty="0" smtClean="0">
                <a:solidFill>
                  <a:schemeClr val="bg1"/>
                </a:solidFill>
                <a:latin typeface="Helvetica" pitchFamily="34" charset="0"/>
                <a:cs typeface="Arial" panose="020B0604020202020204" pitchFamily="34" charset="0"/>
              </a:rPr>
              <a:t>to communicate</a:t>
            </a:r>
            <a:br>
              <a:rPr lang="en-IN" sz="1200" dirty="0" smtClean="0">
                <a:solidFill>
                  <a:schemeClr val="bg1"/>
                </a:solidFill>
                <a:latin typeface="Helvetica" pitchFamily="34" charset="0"/>
                <a:cs typeface="Arial" panose="020B0604020202020204" pitchFamily="34" charset="0"/>
              </a:rPr>
            </a:br>
            <a:r>
              <a:rPr lang="en-IN" sz="1200" dirty="0" smtClean="0">
                <a:solidFill>
                  <a:schemeClr val="bg1"/>
                </a:solidFill>
                <a:latin typeface="Helvetica" pitchFamily="34" charset="0"/>
                <a:cs typeface="Arial" panose="020B0604020202020204" pitchFamily="34" charset="0"/>
              </a:rPr>
              <a:t>the </a:t>
            </a:r>
            <a:r>
              <a:rPr lang="en-IN" sz="1200" dirty="0">
                <a:solidFill>
                  <a:schemeClr val="bg1"/>
                </a:solidFill>
                <a:latin typeface="Helvetica" pitchFamily="34" charset="0"/>
                <a:cs typeface="Arial" panose="020B0604020202020204" pitchFamily="34" charset="0"/>
              </a:rPr>
              <a:t>brand  </a:t>
            </a:r>
            <a:r>
              <a:rPr lang="en-IN" sz="1200" dirty="0" smtClean="0">
                <a:solidFill>
                  <a:schemeClr val="bg1"/>
                </a:solidFill>
                <a:latin typeface="Helvetica" pitchFamily="34" charset="0"/>
                <a:cs typeface="Arial" panose="020B0604020202020204" pitchFamily="34" charset="0"/>
              </a:rPr>
              <a:t>in </a:t>
            </a:r>
            <a:r>
              <a:rPr lang="en-IN" sz="1200" dirty="0">
                <a:solidFill>
                  <a:schemeClr val="bg1"/>
                </a:solidFill>
                <a:latin typeface="Helvetica" pitchFamily="34" charset="0"/>
                <a:cs typeface="Arial" panose="020B0604020202020204" pitchFamily="34" charset="0"/>
              </a:rPr>
              <a:t>both written and </a:t>
            </a:r>
            <a:r>
              <a:rPr lang="en-IN" sz="1200" dirty="0" smtClean="0">
                <a:solidFill>
                  <a:schemeClr val="bg1"/>
                </a:solidFill>
                <a:latin typeface="Helvetica" pitchFamily="34" charset="0"/>
                <a:cs typeface="Arial" panose="020B0604020202020204" pitchFamily="34" charset="0"/>
              </a:rPr>
              <a:t>verbal communications</a:t>
            </a:r>
            <a:r>
              <a:rPr lang="en-IN" sz="1200" dirty="0">
                <a:solidFill>
                  <a:schemeClr val="bg1"/>
                </a:solidFill>
                <a:latin typeface="Helvetica" pitchFamily="34" charset="0"/>
                <a:cs typeface="Arial" panose="020B0604020202020204" pitchFamily="34" charset="0"/>
              </a:rPr>
              <a:t>.</a:t>
            </a:r>
          </a:p>
          <a:p>
            <a:endParaRPr lang="en-US" dirty="0">
              <a:solidFill>
                <a:schemeClr val="bg1"/>
              </a:solidFill>
            </a:endParaRPr>
          </a:p>
        </p:txBody>
      </p:sp>
      <p:sp>
        <p:nvSpPr>
          <p:cNvPr id="9" name="TextBox 8"/>
          <p:cNvSpPr txBox="1"/>
          <p:nvPr/>
        </p:nvSpPr>
        <p:spPr>
          <a:xfrm>
            <a:off x="6626178" y="3670479"/>
            <a:ext cx="2228046" cy="1449628"/>
          </a:xfrm>
          <a:prstGeom prst="rect">
            <a:avLst/>
          </a:prstGeom>
          <a:noFill/>
        </p:spPr>
        <p:txBody>
          <a:bodyPr wrap="square" rtlCol="0">
            <a:spAutoFit/>
          </a:bodyPr>
          <a:lstStyle/>
          <a:p>
            <a:pPr marL="114300" lvl="1" indent="-114300" defTabSz="622300">
              <a:lnSpc>
                <a:spcPct val="90000"/>
              </a:lnSpc>
              <a:spcBef>
                <a:spcPct val="0"/>
              </a:spcBef>
              <a:spcAft>
                <a:spcPct val="15000"/>
              </a:spcAft>
              <a:buChar char="••"/>
            </a:pPr>
            <a:r>
              <a:rPr lang="en-IN" sz="1200" dirty="0">
                <a:solidFill>
                  <a:schemeClr val="bg1"/>
                </a:solidFill>
                <a:latin typeface="Helvetica" pitchFamily="34" charset="0"/>
                <a:cs typeface="Arial" panose="020B0604020202020204" pitchFamily="34" charset="0"/>
              </a:rPr>
              <a:t>Conducted before and after the branding process</a:t>
            </a:r>
          </a:p>
          <a:p>
            <a:pPr marL="114300" lvl="1" indent="-114300" defTabSz="622300">
              <a:lnSpc>
                <a:spcPct val="90000"/>
              </a:lnSpc>
              <a:spcBef>
                <a:spcPct val="0"/>
              </a:spcBef>
              <a:spcAft>
                <a:spcPct val="15000"/>
              </a:spcAft>
              <a:buChar char="••"/>
            </a:pPr>
            <a:r>
              <a:rPr lang="en-IN" sz="1200" dirty="0">
                <a:solidFill>
                  <a:schemeClr val="bg1"/>
                </a:solidFill>
                <a:latin typeface="Helvetica" pitchFamily="34" charset="0"/>
                <a:cs typeface="Arial" panose="020B0604020202020204" pitchFamily="34" charset="0"/>
              </a:rPr>
              <a:t>Determines the efficacy of the brand development</a:t>
            </a:r>
          </a:p>
          <a:p>
            <a:pPr marL="114300" lvl="1" indent="-114300" defTabSz="622300">
              <a:lnSpc>
                <a:spcPct val="90000"/>
              </a:lnSpc>
              <a:spcBef>
                <a:spcPct val="0"/>
              </a:spcBef>
              <a:spcAft>
                <a:spcPct val="15000"/>
              </a:spcAft>
              <a:buChar char="••"/>
            </a:pPr>
            <a:r>
              <a:rPr lang="en-IN" sz="1200" dirty="0">
                <a:solidFill>
                  <a:schemeClr val="bg1"/>
                </a:solidFill>
                <a:latin typeface="Helvetica" pitchFamily="34" charset="0"/>
                <a:cs typeface="Arial" panose="020B0604020202020204" pitchFamily="34" charset="0"/>
              </a:rPr>
              <a:t>Determines conformity to brand guidelines.</a:t>
            </a:r>
          </a:p>
          <a:p>
            <a:endParaRPr lang="en-US" dirty="0">
              <a:solidFill>
                <a:schemeClr val="bg1"/>
              </a:solidFill>
            </a:endParaRPr>
          </a:p>
        </p:txBody>
      </p:sp>
      <p:sp>
        <p:nvSpPr>
          <p:cNvPr id="10" name="TextBox 9"/>
          <p:cNvSpPr txBox="1"/>
          <p:nvPr/>
        </p:nvSpPr>
        <p:spPr>
          <a:xfrm>
            <a:off x="9337182" y="3670479"/>
            <a:ext cx="2343955" cy="923330"/>
          </a:xfrm>
          <a:prstGeom prst="rect">
            <a:avLst/>
          </a:prstGeom>
          <a:noFill/>
        </p:spPr>
        <p:txBody>
          <a:bodyPr wrap="square" rtlCol="0">
            <a:spAutoFit/>
          </a:bodyPr>
          <a:lstStyle/>
          <a:p>
            <a:pPr marL="171450" lvl="1" indent="-171450">
              <a:buFont typeface="Arial" pitchFamily="34" charset="0"/>
              <a:buChar char="•"/>
            </a:pPr>
            <a:r>
              <a:rPr lang="en-IN" sz="1200" dirty="0">
                <a:solidFill>
                  <a:schemeClr val="bg1"/>
                </a:solidFill>
                <a:latin typeface="Helvetica" pitchFamily="34" charset="0"/>
                <a:cs typeface="Arial" panose="020B0604020202020204" pitchFamily="34" charset="0"/>
              </a:rPr>
              <a:t>Protection of brand assets with relevant IPR and their misuse</a:t>
            </a:r>
          </a:p>
          <a:p>
            <a:endParaRPr lang="en-US" dirty="0">
              <a:solidFill>
                <a:schemeClr val="bg1"/>
              </a:solidFill>
            </a:endParaRPr>
          </a:p>
        </p:txBody>
      </p:sp>
    </p:spTree>
    <p:extLst>
      <p:ext uri="{BB962C8B-B14F-4D97-AF65-F5344CB8AC3E}">
        <p14:creationId xmlns:p14="http://schemas.microsoft.com/office/powerpoint/2010/main" val="112335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erakii Mehak\merakii\merakii\ppt\communic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 y="0"/>
            <a:ext cx="12193540" cy="685122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2" name="TextBox 1"/>
          <p:cNvSpPr txBox="1"/>
          <p:nvPr/>
        </p:nvSpPr>
        <p:spPr>
          <a:xfrm>
            <a:off x="1068946" y="1840560"/>
            <a:ext cx="5151550" cy="3170099"/>
          </a:xfrm>
          <a:prstGeom prst="rect">
            <a:avLst/>
          </a:prstGeom>
          <a:noFill/>
        </p:spPr>
        <p:txBody>
          <a:bodyPr wrap="square" rtlCol="0">
            <a:spAutoFit/>
          </a:bodyPr>
          <a:lstStyle/>
          <a:p>
            <a:pPr algn="ctr"/>
            <a:r>
              <a:rPr lang="en-IN" sz="4000" b="1" dirty="0">
                <a:solidFill>
                  <a:schemeClr val="bg1"/>
                </a:solidFill>
                <a:latin typeface="Garamond" pitchFamily="18" charset="0"/>
              </a:rPr>
              <a:t>COMMUNICATION PROPOSAL ONLINE/OFFLINE STORE</a:t>
            </a:r>
          </a:p>
          <a:p>
            <a:pPr algn="ctr"/>
            <a:endParaRPr lang="en-US" sz="4000" b="1" dirty="0">
              <a:latin typeface="Garamond" pitchFamily="18" charset="0"/>
            </a:endParaRPr>
          </a:p>
        </p:txBody>
      </p:sp>
    </p:spTree>
    <p:extLst>
      <p:ext uri="{BB962C8B-B14F-4D97-AF65-F5344CB8AC3E}">
        <p14:creationId xmlns:p14="http://schemas.microsoft.com/office/powerpoint/2010/main" val="2000786766"/>
      </p:ext>
    </p:extLst>
  </p:cSld>
  <p:clrMapOvr>
    <a:masterClrMapping/>
  </p:clrMapOvr>
  <p:transition spd="med">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D:\Merakii Mehak\merakii\merakii\ppt\new\p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6034"/>
            <a:ext cx="12269739" cy="68940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92439" y="2936384"/>
            <a:ext cx="2498502" cy="2677656"/>
          </a:xfrm>
          <a:prstGeom prst="rect">
            <a:avLst/>
          </a:prstGeom>
          <a:noFill/>
        </p:spPr>
        <p:txBody>
          <a:bodyPr wrap="square" rtlCol="0">
            <a:spAutoFit/>
          </a:bodyPr>
          <a:lstStyle/>
          <a:p>
            <a:r>
              <a:rPr lang="en-US" sz="1400" dirty="0">
                <a:solidFill>
                  <a:schemeClr val="bg2">
                    <a:lumMod val="20000"/>
                    <a:lumOff val="80000"/>
                  </a:schemeClr>
                </a:solidFill>
                <a:latin typeface="Arial" panose="020B0604020202020204" pitchFamily="34" charset="0"/>
                <a:cs typeface="Arial" panose="020B0604020202020204" pitchFamily="34" charset="0"/>
              </a:rPr>
              <a:t>• Press Release </a:t>
            </a:r>
          </a:p>
          <a:p>
            <a:r>
              <a:rPr lang="en-US" sz="1400" dirty="0">
                <a:solidFill>
                  <a:schemeClr val="bg2">
                    <a:lumMod val="20000"/>
                    <a:lumOff val="80000"/>
                  </a:schemeClr>
                </a:solidFill>
                <a:latin typeface="Arial" panose="020B0604020202020204" pitchFamily="34" charset="0"/>
                <a:cs typeface="Arial" panose="020B0604020202020204" pitchFamily="34" charset="0"/>
              </a:rPr>
              <a:t>• Corporate stories</a:t>
            </a:r>
          </a:p>
          <a:p>
            <a:r>
              <a:rPr lang="en-US" sz="1400" dirty="0">
                <a:solidFill>
                  <a:schemeClr val="bg2">
                    <a:lumMod val="20000"/>
                    <a:lumOff val="80000"/>
                  </a:schemeClr>
                </a:solidFill>
                <a:latin typeface="Arial" panose="020B0604020202020204" pitchFamily="34" charset="0"/>
                <a:cs typeface="Arial" panose="020B0604020202020204" pitchFamily="34" charset="0"/>
              </a:rPr>
              <a:t>• Feature Stories/Tips and Tricks</a:t>
            </a:r>
          </a:p>
          <a:p>
            <a:r>
              <a:rPr lang="en-US" sz="1400" dirty="0">
                <a:solidFill>
                  <a:schemeClr val="bg2">
                    <a:lumMod val="20000"/>
                    <a:lumOff val="80000"/>
                  </a:schemeClr>
                </a:solidFill>
                <a:latin typeface="Arial" panose="020B0604020202020204" pitchFamily="34" charset="0"/>
                <a:cs typeface="Arial" panose="020B0604020202020204" pitchFamily="34" charset="0"/>
              </a:rPr>
              <a:t>• Product placement and Sourcing </a:t>
            </a:r>
          </a:p>
          <a:p>
            <a:r>
              <a:rPr lang="en-US" sz="1400" dirty="0">
                <a:solidFill>
                  <a:schemeClr val="bg2">
                    <a:lumMod val="20000"/>
                    <a:lumOff val="80000"/>
                  </a:schemeClr>
                </a:solidFill>
                <a:latin typeface="Arial" panose="020B0604020202020204" pitchFamily="34" charset="0"/>
                <a:cs typeface="Arial" panose="020B0604020202020204" pitchFamily="34" charset="0"/>
              </a:rPr>
              <a:t>• Trend Based Stories </a:t>
            </a:r>
          </a:p>
          <a:p>
            <a:r>
              <a:rPr lang="en-US" sz="1400" dirty="0">
                <a:solidFill>
                  <a:schemeClr val="bg2">
                    <a:lumMod val="20000"/>
                    <a:lumOff val="80000"/>
                  </a:schemeClr>
                </a:solidFill>
                <a:latin typeface="Arial" panose="020B0604020202020204" pitchFamily="34" charset="0"/>
                <a:cs typeface="Arial" panose="020B0604020202020204" pitchFamily="34" charset="0"/>
              </a:rPr>
              <a:t>• Interviews</a:t>
            </a:r>
          </a:p>
          <a:p>
            <a:r>
              <a:rPr lang="en-US" sz="1400" dirty="0">
                <a:solidFill>
                  <a:schemeClr val="bg2">
                    <a:lumMod val="20000"/>
                    <a:lumOff val="80000"/>
                  </a:schemeClr>
                </a:solidFill>
                <a:latin typeface="Arial" panose="020B0604020202020204" pitchFamily="34" charset="0"/>
                <a:cs typeface="Arial" panose="020B0604020202020204" pitchFamily="34" charset="0"/>
              </a:rPr>
              <a:t>• Bridge building meetings </a:t>
            </a:r>
          </a:p>
          <a:p>
            <a:r>
              <a:rPr lang="en-US" sz="1400" dirty="0">
                <a:solidFill>
                  <a:schemeClr val="bg2">
                    <a:lumMod val="20000"/>
                    <a:lumOff val="80000"/>
                  </a:schemeClr>
                </a:solidFill>
                <a:latin typeface="Arial" panose="020B0604020202020204" pitchFamily="34" charset="0"/>
                <a:cs typeface="Arial" panose="020B0604020202020204" pitchFamily="34" charset="0"/>
              </a:rPr>
              <a:t>• Industry stories </a:t>
            </a:r>
          </a:p>
          <a:p>
            <a:r>
              <a:rPr lang="en-US" sz="1400" dirty="0">
                <a:solidFill>
                  <a:schemeClr val="bg2">
                    <a:lumMod val="20000"/>
                    <a:lumOff val="80000"/>
                  </a:schemeClr>
                </a:solidFill>
                <a:latin typeface="Arial" panose="020B0604020202020204" pitchFamily="34" charset="0"/>
                <a:cs typeface="Arial" panose="020B0604020202020204" pitchFamily="34" charset="0"/>
              </a:rPr>
              <a:t>• </a:t>
            </a:r>
            <a:r>
              <a:rPr lang="en-US" sz="1400" dirty="0" err="1">
                <a:solidFill>
                  <a:schemeClr val="bg2">
                    <a:lumMod val="20000"/>
                    <a:lumOff val="80000"/>
                  </a:schemeClr>
                </a:solidFill>
                <a:latin typeface="Arial" panose="020B0604020202020204" pitchFamily="34" charset="0"/>
                <a:cs typeface="Arial" panose="020B0604020202020204" pitchFamily="34" charset="0"/>
              </a:rPr>
              <a:t>Infographics</a:t>
            </a:r>
            <a:r>
              <a:rPr lang="en-US" sz="1400" dirty="0">
                <a:solidFill>
                  <a:schemeClr val="bg2">
                    <a:lumMod val="20000"/>
                    <a:lumOff val="80000"/>
                  </a:schemeClr>
                </a:solidFill>
                <a:latin typeface="Arial" panose="020B0604020202020204" pitchFamily="34" charset="0"/>
                <a:cs typeface="Arial" panose="020B0604020202020204" pitchFamily="34" charset="0"/>
              </a:rPr>
              <a:t> </a:t>
            </a:r>
          </a:p>
          <a:p>
            <a:endParaRPr lang="en-US" sz="1400" dirty="0">
              <a:solidFill>
                <a:schemeClr val="bg2">
                  <a:lumMod val="20000"/>
                  <a:lumOff val="80000"/>
                </a:schemeClr>
              </a:solidFill>
            </a:endParaRPr>
          </a:p>
        </p:txBody>
      </p:sp>
      <p:sp>
        <p:nvSpPr>
          <p:cNvPr id="3" name="TextBox 2"/>
          <p:cNvSpPr txBox="1"/>
          <p:nvPr/>
        </p:nvSpPr>
        <p:spPr>
          <a:xfrm>
            <a:off x="7688687" y="2807594"/>
            <a:ext cx="1931831" cy="307777"/>
          </a:xfrm>
          <a:prstGeom prst="rect">
            <a:avLst/>
          </a:prstGeom>
          <a:noFill/>
        </p:spPr>
        <p:txBody>
          <a:bodyPr wrap="square" rtlCol="0">
            <a:spAutoFit/>
          </a:bodyPr>
          <a:lstStyle/>
          <a:p>
            <a:endParaRPr lang="en-US" sz="1400" dirty="0">
              <a:solidFill>
                <a:schemeClr val="bg2">
                  <a:lumMod val="20000"/>
                  <a:lumOff val="80000"/>
                </a:schemeClr>
              </a:solidFill>
            </a:endParaRPr>
          </a:p>
        </p:txBody>
      </p:sp>
      <p:sp>
        <p:nvSpPr>
          <p:cNvPr id="4" name="TextBox 3"/>
          <p:cNvSpPr txBox="1"/>
          <p:nvPr/>
        </p:nvSpPr>
        <p:spPr>
          <a:xfrm>
            <a:off x="7547020" y="2936384"/>
            <a:ext cx="2073498" cy="2031325"/>
          </a:xfrm>
          <a:prstGeom prst="rect">
            <a:avLst/>
          </a:prstGeom>
          <a:noFill/>
        </p:spPr>
        <p:txBody>
          <a:bodyPr wrap="square" rtlCol="0">
            <a:spAutoFit/>
          </a:bodyPr>
          <a:lstStyle/>
          <a:p>
            <a:r>
              <a:rPr lang="en-US" sz="1400" dirty="0">
                <a:solidFill>
                  <a:schemeClr val="bg2">
                    <a:lumMod val="20000"/>
                    <a:lumOff val="80000"/>
                  </a:schemeClr>
                </a:solidFill>
                <a:latin typeface="Arial" panose="020B0604020202020204" pitchFamily="34" charset="0"/>
                <a:cs typeface="Arial" panose="020B0604020202020204" pitchFamily="34" charset="0"/>
              </a:rPr>
              <a:t>• </a:t>
            </a:r>
            <a:r>
              <a:rPr lang="en-US" sz="1400" dirty="0" smtClean="0">
                <a:solidFill>
                  <a:schemeClr val="bg2">
                    <a:lumMod val="20000"/>
                    <a:lumOff val="80000"/>
                  </a:schemeClr>
                </a:solidFill>
                <a:latin typeface="Arial" panose="020B0604020202020204" pitchFamily="34" charset="0"/>
                <a:cs typeface="Arial" panose="020B0604020202020204" pitchFamily="34" charset="0"/>
              </a:rPr>
              <a:t>Mainlines</a:t>
            </a:r>
            <a:endParaRPr lang="en-US" sz="1400" dirty="0">
              <a:solidFill>
                <a:schemeClr val="bg2">
                  <a:lumMod val="20000"/>
                  <a:lumOff val="80000"/>
                </a:schemeClr>
              </a:solidFill>
              <a:latin typeface="Arial" panose="020B0604020202020204" pitchFamily="34" charset="0"/>
              <a:cs typeface="Arial" panose="020B0604020202020204" pitchFamily="34" charset="0"/>
            </a:endParaRPr>
          </a:p>
          <a:p>
            <a:r>
              <a:rPr lang="en-US" sz="1400" dirty="0">
                <a:solidFill>
                  <a:schemeClr val="bg2">
                    <a:lumMod val="20000"/>
                    <a:lumOff val="80000"/>
                  </a:schemeClr>
                </a:solidFill>
                <a:latin typeface="Arial" panose="020B0604020202020204" pitchFamily="34" charset="0"/>
                <a:cs typeface="Arial" panose="020B0604020202020204" pitchFamily="34" charset="0"/>
              </a:rPr>
              <a:t>• </a:t>
            </a:r>
            <a:r>
              <a:rPr lang="en-US" sz="1400" dirty="0" smtClean="0">
                <a:solidFill>
                  <a:schemeClr val="bg2">
                    <a:lumMod val="20000"/>
                    <a:lumOff val="80000"/>
                  </a:schemeClr>
                </a:solidFill>
                <a:latin typeface="Arial" panose="020B0604020202020204" pitchFamily="34" charset="0"/>
                <a:cs typeface="Arial" panose="020B0604020202020204" pitchFamily="34" charset="0"/>
              </a:rPr>
              <a:t>Financials</a:t>
            </a:r>
            <a:endParaRPr lang="en-US" sz="1400" dirty="0">
              <a:solidFill>
                <a:schemeClr val="bg2">
                  <a:lumMod val="20000"/>
                  <a:lumOff val="80000"/>
                </a:schemeClr>
              </a:solidFill>
              <a:latin typeface="Arial" panose="020B0604020202020204" pitchFamily="34" charset="0"/>
              <a:cs typeface="Arial" panose="020B0604020202020204" pitchFamily="34" charset="0"/>
            </a:endParaRPr>
          </a:p>
          <a:p>
            <a:r>
              <a:rPr lang="en-US" sz="1400" dirty="0">
                <a:solidFill>
                  <a:schemeClr val="bg2">
                    <a:lumMod val="20000"/>
                    <a:lumOff val="80000"/>
                  </a:schemeClr>
                </a:solidFill>
                <a:latin typeface="Arial" panose="020B0604020202020204" pitchFamily="34" charset="0"/>
                <a:cs typeface="Arial" panose="020B0604020202020204" pitchFamily="34" charset="0"/>
              </a:rPr>
              <a:t>• </a:t>
            </a:r>
            <a:r>
              <a:rPr lang="en-US" sz="1400" dirty="0" smtClean="0">
                <a:solidFill>
                  <a:schemeClr val="bg2">
                    <a:lumMod val="20000"/>
                    <a:lumOff val="80000"/>
                  </a:schemeClr>
                </a:solidFill>
                <a:latin typeface="Arial" panose="020B0604020202020204" pitchFamily="34" charset="0"/>
                <a:cs typeface="Arial" panose="020B0604020202020204" pitchFamily="34" charset="0"/>
              </a:rPr>
              <a:t>TV</a:t>
            </a:r>
            <a:endParaRPr lang="en-US" sz="1400" dirty="0">
              <a:solidFill>
                <a:schemeClr val="bg2">
                  <a:lumMod val="20000"/>
                  <a:lumOff val="80000"/>
                </a:schemeClr>
              </a:solidFill>
              <a:latin typeface="Arial" panose="020B0604020202020204" pitchFamily="34" charset="0"/>
              <a:cs typeface="Arial" panose="020B0604020202020204" pitchFamily="34" charset="0"/>
            </a:endParaRPr>
          </a:p>
          <a:p>
            <a:r>
              <a:rPr lang="en-US" sz="1400" dirty="0">
                <a:solidFill>
                  <a:schemeClr val="bg2">
                    <a:lumMod val="20000"/>
                    <a:lumOff val="80000"/>
                  </a:schemeClr>
                </a:solidFill>
                <a:latin typeface="Arial" panose="020B0604020202020204" pitchFamily="34" charset="0"/>
                <a:cs typeface="Arial" panose="020B0604020202020204" pitchFamily="34" charset="0"/>
              </a:rPr>
              <a:t>• </a:t>
            </a:r>
            <a:r>
              <a:rPr lang="en-US" sz="1400" dirty="0" smtClean="0">
                <a:solidFill>
                  <a:schemeClr val="bg2">
                    <a:lumMod val="20000"/>
                    <a:lumOff val="80000"/>
                  </a:schemeClr>
                </a:solidFill>
                <a:latin typeface="Arial" panose="020B0604020202020204" pitchFamily="34" charset="0"/>
                <a:cs typeface="Arial" panose="020B0604020202020204" pitchFamily="34" charset="0"/>
              </a:rPr>
              <a:t>General Magazines</a:t>
            </a:r>
            <a:endParaRPr lang="en-US" sz="1400" dirty="0">
              <a:solidFill>
                <a:schemeClr val="bg2">
                  <a:lumMod val="20000"/>
                  <a:lumOff val="80000"/>
                </a:schemeClr>
              </a:solidFill>
              <a:latin typeface="Arial" panose="020B0604020202020204" pitchFamily="34" charset="0"/>
              <a:cs typeface="Arial" panose="020B0604020202020204" pitchFamily="34" charset="0"/>
            </a:endParaRPr>
          </a:p>
          <a:p>
            <a:r>
              <a:rPr lang="en-US" sz="1400" dirty="0">
                <a:solidFill>
                  <a:schemeClr val="bg2">
                    <a:lumMod val="20000"/>
                    <a:lumOff val="80000"/>
                  </a:schemeClr>
                </a:solidFill>
                <a:latin typeface="Arial" panose="020B0604020202020204" pitchFamily="34" charset="0"/>
                <a:cs typeface="Arial" panose="020B0604020202020204" pitchFamily="34" charset="0"/>
              </a:rPr>
              <a:t>• </a:t>
            </a:r>
            <a:r>
              <a:rPr lang="en-US" sz="1400" dirty="0" smtClean="0">
                <a:solidFill>
                  <a:schemeClr val="bg2">
                    <a:lumMod val="20000"/>
                    <a:lumOff val="80000"/>
                  </a:schemeClr>
                </a:solidFill>
                <a:latin typeface="Arial" panose="020B0604020202020204" pitchFamily="34" charset="0"/>
                <a:cs typeface="Arial" panose="020B0604020202020204" pitchFamily="34" charset="0"/>
              </a:rPr>
              <a:t>Lifestyle Magazines</a:t>
            </a:r>
            <a:endParaRPr lang="en-US" sz="1400" dirty="0">
              <a:solidFill>
                <a:schemeClr val="bg2">
                  <a:lumMod val="20000"/>
                  <a:lumOff val="80000"/>
                </a:schemeClr>
              </a:solidFill>
              <a:latin typeface="Arial" panose="020B0604020202020204" pitchFamily="34" charset="0"/>
              <a:cs typeface="Arial" panose="020B0604020202020204" pitchFamily="34" charset="0"/>
            </a:endParaRPr>
          </a:p>
          <a:p>
            <a:r>
              <a:rPr lang="en-US" sz="1400" dirty="0">
                <a:solidFill>
                  <a:schemeClr val="bg2">
                    <a:lumMod val="20000"/>
                    <a:lumOff val="80000"/>
                  </a:schemeClr>
                </a:solidFill>
                <a:latin typeface="Arial" panose="020B0604020202020204" pitchFamily="34" charset="0"/>
                <a:cs typeface="Arial" panose="020B0604020202020204" pitchFamily="34" charset="0"/>
              </a:rPr>
              <a:t>• </a:t>
            </a:r>
            <a:r>
              <a:rPr lang="en-US" sz="1400" dirty="0" smtClean="0">
                <a:solidFill>
                  <a:schemeClr val="bg2">
                    <a:lumMod val="20000"/>
                    <a:lumOff val="80000"/>
                  </a:schemeClr>
                </a:solidFill>
                <a:latin typeface="Arial" panose="020B0604020202020204" pitchFamily="34" charset="0"/>
                <a:cs typeface="Arial" panose="020B0604020202020204" pitchFamily="34" charset="0"/>
              </a:rPr>
              <a:t>Online</a:t>
            </a:r>
            <a:endParaRPr lang="en-US" sz="1400" dirty="0">
              <a:solidFill>
                <a:schemeClr val="bg2">
                  <a:lumMod val="20000"/>
                  <a:lumOff val="80000"/>
                </a:schemeClr>
              </a:solidFill>
              <a:latin typeface="Arial" panose="020B0604020202020204" pitchFamily="34" charset="0"/>
              <a:cs typeface="Arial" panose="020B0604020202020204" pitchFamily="34" charset="0"/>
            </a:endParaRPr>
          </a:p>
          <a:p>
            <a:r>
              <a:rPr lang="en-US" sz="1400" dirty="0">
                <a:solidFill>
                  <a:schemeClr val="bg2">
                    <a:lumMod val="20000"/>
                    <a:lumOff val="80000"/>
                  </a:schemeClr>
                </a:solidFill>
                <a:latin typeface="Arial" panose="020B0604020202020204" pitchFamily="34" charset="0"/>
                <a:cs typeface="Arial" panose="020B0604020202020204" pitchFamily="34" charset="0"/>
              </a:rPr>
              <a:t>• </a:t>
            </a:r>
            <a:r>
              <a:rPr lang="en-US" sz="1400" dirty="0" smtClean="0">
                <a:solidFill>
                  <a:schemeClr val="bg2">
                    <a:lumMod val="20000"/>
                    <a:lumOff val="80000"/>
                  </a:schemeClr>
                </a:solidFill>
                <a:latin typeface="Arial" panose="020B0604020202020204" pitchFamily="34" charset="0"/>
                <a:cs typeface="Arial" panose="020B0604020202020204" pitchFamily="34" charset="0"/>
              </a:rPr>
              <a:t>Fashion Bloggers</a:t>
            </a:r>
            <a:endParaRPr lang="en-US" sz="1400" dirty="0">
              <a:solidFill>
                <a:schemeClr val="bg2">
                  <a:lumMod val="20000"/>
                  <a:lumOff val="80000"/>
                </a:schemeClr>
              </a:solidFill>
              <a:latin typeface="Arial" panose="020B0604020202020204" pitchFamily="34" charset="0"/>
              <a:cs typeface="Arial" panose="020B0604020202020204" pitchFamily="34" charset="0"/>
            </a:endParaRPr>
          </a:p>
          <a:p>
            <a:endParaRPr lang="en-US" sz="1400" dirty="0">
              <a:solidFill>
                <a:schemeClr val="bg2">
                  <a:lumMod val="20000"/>
                  <a:lumOff val="80000"/>
                </a:schemeClr>
              </a:solidFill>
            </a:endParaRPr>
          </a:p>
          <a:p>
            <a:endParaRPr lang="en-US" sz="1400" dirty="0"/>
          </a:p>
        </p:txBody>
      </p:sp>
    </p:spTree>
    <p:extLst>
      <p:ext uri="{BB962C8B-B14F-4D97-AF65-F5344CB8AC3E}">
        <p14:creationId xmlns:p14="http://schemas.microsoft.com/office/powerpoint/2010/main" val="1137910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5607" cy="6858000"/>
          </a:xfrm>
          <a:prstGeom prst="rect">
            <a:avLst/>
          </a:prstGeo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3" name="TextBox 2"/>
          <p:cNvSpPr txBox="1"/>
          <p:nvPr/>
        </p:nvSpPr>
        <p:spPr>
          <a:xfrm>
            <a:off x="309093" y="218944"/>
            <a:ext cx="7650051" cy="1631216"/>
          </a:xfrm>
          <a:prstGeom prst="rect">
            <a:avLst/>
          </a:prstGeom>
          <a:noFill/>
        </p:spPr>
        <p:txBody>
          <a:bodyPr wrap="square" rtlCol="0">
            <a:spAutoFit/>
          </a:bodyPr>
          <a:lstStyle/>
          <a:p>
            <a:r>
              <a:rPr lang="en-US" sz="5000" b="1" dirty="0" smtClean="0">
                <a:latin typeface="Garamond" pitchFamily="18" charset="0"/>
              </a:rPr>
              <a:t>COMPANY</a:t>
            </a:r>
          </a:p>
          <a:p>
            <a:r>
              <a:rPr lang="en-US" sz="5000" b="1" dirty="0" smtClean="0">
                <a:latin typeface="Garamond" pitchFamily="18" charset="0"/>
              </a:rPr>
              <a:t>HISTORY</a:t>
            </a:r>
            <a:endParaRPr lang="en-US" sz="5000" b="1" dirty="0">
              <a:latin typeface="Garamond" pitchFamily="18" charset="0"/>
            </a:endParaRPr>
          </a:p>
        </p:txBody>
      </p:sp>
    </p:spTree>
    <p:extLst>
      <p:ext uri="{BB962C8B-B14F-4D97-AF65-F5344CB8AC3E}">
        <p14:creationId xmlns:p14="http://schemas.microsoft.com/office/powerpoint/2010/main" val="3756477174"/>
      </p:ext>
    </p:extLst>
  </p:cSld>
  <p:clrMapOvr>
    <a:masterClrMapping/>
  </p:clrMapOvr>
  <p:transition spd="med">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D:\Merakii Mehak\merakii\merakii\ppt\new\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txBox="1">
            <a:spLocks/>
          </p:cNvSpPr>
          <p:nvPr/>
        </p:nvSpPr>
        <p:spPr>
          <a:xfrm>
            <a:off x="5206009" y="1401184"/>
            <a:ext cx="6479486" cy="5120640"/>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sz="1400" b="1" dirty="0" smtClean="0">
                <a:solidFill>
                  <a:schemeClr val="bg2">
                    <a:lumMod val="20000"/>
                    <a:lumOff val="80000"/>
                  </a:schemeClr>
                </a:solidFill>
                <a:latin typeface="Helvetica" pitchFamily="34" charset="0"/>
                <a:cs typeface="Arial" panose="020B0604020202020204" pitchFamily="34" charset="0"/>
              </a:rPr>
              <a:t>Press Release: </a:t>
            </a:r>
            <a:r>
              <a:rPr lang="en-US" sz="1400" dirty="0" smtClean="0">
                <a:solidFill>
                  <a:schemeClr val="bg2">
                    <a:lumMod val="20000"/>
                    <a:lumOff val="80000"/>
                  </a:schemeClr>
                </a:solidFill>
                <a:latin typeface="Helvetica" pitchFamily="34" charset="0"/>
                <a:cs typeface="Arial" panose="020B0604020202020204" pitchFamily="34" charset="0"/>
              </a:rPr>
              <a:t>this would be published as when required depending on the strength of the message.</a:t>
            </a:r>
          </a:p>
          <a:p>
            <a:r>
              <a:rPr lang="en-US" sz="1400" b="1" dirty="0" smtClean="0">
                <a:solidFill>
                  <a:schemeClr val="bg2">
                    <a:lumMod val="20000"/>
                    <a:lumOff val="80000"/>
                  </a:schemeClr>
                </a:solidFill>
                <a:latin typeface="Helvetica" pitchFamily="34" charset="0"/>
                <a:cs typeface="Arial" panose="020B0604020202020204" pitchFamily="34" charset="0"/>
              </a:rPr>
              <a:t>Guest/contributory articles</a:t>
            </a:r>
            <a:r>
              <a:rPr lang="en-US" sz="1400" dirty="0" smtClean="0">
                <a:solidFill>
                  <a:schemeClr val="bg2">
                    <a:lumMod val="20000"/>
                    <a:lumOff val="80000"/>
                  </a:schemeClr>
                </a:solidFill>
                <a:latin typeface="Helvetica" pitchFamily="34" charset="0"/>
                <a:cs typeface="Arial" panose="020B0604020202020204" pitchFamily="34" charset="0"/>
              </a:rPr>
              <a:t>: these would be articles written by key personnel on industry trends, market dynamics, etc.</a:t>
            </a:r>
          </a:p>
          <a:p>
            <a:r>
              <a:rPr lang="en-US" sz="1400" b="1" dirty="0" smtClean="0">
                <a:solidFill>
                  <a:schemeClr val="bg2">
                    <a:lumMod val="20000"/>
                    <a:lumOff val="80000"/>
                  </a:schemeClr>
                </a:solidFill>
                <a:latin typeface="Helvetica" pitchFamily="34" charset="0"/>
                <a:cs typeface="Arial" panose="020B0604020202020204" pitchFamily="34" charset="0"/>
              </a:rPr>
              <a:t>Press Conference: </a:t>
            </a:r>
            <a:r>
              <a:rPr lang="en-US" sz="1400" dirty="0" smtClean="0">
                <a:solidFill>
                  <a:schemeClr val="bg2">
                    <a:lumMod val="20000"/>
                    <a:lumOff val="80000"/>
                  </a:schemeClr>
                </a:solidFill>
                <a:latin typeface="Helvetica" pitchFamily="34" charset="0"/>
                <a:cs typeface="Arial" panose="020B0604020202020204" pitchFamily="34" charset="0"/>
              </a:rPr>
              <a:t>this tool will be sparingly used and would depend on the strength of the message.</a:t>
            </a:r>
          </a:p>
          <a:p>
            <a:r>
              <a:rPr lang="en-US" sz="1400" b="1" dirty="0" smtClean="0">
                <a:solidFill>
                  <a:schemeClr val="bg2">
                    <a:lumMod val="20000"/>
                    <a:lumOff val="80000"/>
                  </a:schemeClr>
                </a:solidFill>
                <a:latin typeface="Helvetica" pitchFamily="34" charset="0"/>
                <a:cs typeface="Arial" panose="020B0604020202020204" pitchFamily="34" charset="0"/>
              </a:rPr>
              <a:t>Speaker opportunities </a:t>
            </a:r>
            <a:r>
              <a:rPr lang="en-US" sz="1400" dirty="0" smtClean="0">
                <a:solidFill>
                  <a:schemeClr val="bg2">
                    <a:lumMod val="20000"/>
                    <a:lumOff val="80000"/>
                  </a:schemeClr>
                </a:solidFill>
                <a:latin typeface="Helvetica" pitchFamily="34" charset="0"/>
                <a:cs typeface="Arial" panose="020B0604020202020204" pitchFamily="34" charset="0"/>
              </a:rPr>
              <a:t>at relevant forums: this would be used to directly address the target market.</a:t>
            </a:r>
          </a:p>
          <a:p>
            <a:r>
              <a:rPr lang="en-US" sz="1400" b="1" dirty="0" smtClean="0">
                <a:solidFill>
                  <a:schemeClr val="bg2">
                    <a:lumMod val="20000"/>
                    <a:lumOff val="80000"/>
                  </a:schemeClr>
                </a:solidFill>
                <a:latin typeface="Helvetica" pitchFamily="34" charset="0"/>
                <a:cs typeface="Arial" panose="020B0604020202020204" pitchFamily="34" charset="0"/>
              </a:rPr>
              <a:t>Profiling: </a:t>
            </a:r>
            <a:r>
              <a:rPr lang="en-US" sz="1400" dirty="0" smtClean="0">
                <a:solidFill>
                  <a:schemeClr val="bg2">
                    <a:lumMod val="20000"/>
                    <a:lumOff val="80000"/>
                  </a:schemeClr>
                </a:solidFill>
                <a:latin typeface="Helvetica" pitchFamily="34" charset="0"/>
                <a:cs typeface="Arial" panose="020B0604020202020204" pitchFamily="34" charset="0"/>
              </a:rPr>
              <a:t>this would entail profiling the key personnel in various publications.</a:t>
            </a:r>
          </a:p>
          <a:p>
            <a:r>
              <a:rPr lang="en-US" sz="1400" b="1" dirty="0" smtClean="0">
                <a:solidFill>
                  <a:schemeClr val="bg2">
                    <a:lumMod val="20000"/>
                    <a:lumOff val="80000"/>
                  </a:schemeClr>
                </a:solidFill>
                <a:latin typeface="Helvetica" pitchFamily="34" charset="0"/>
                <a:cs typeface="Arial" panose="020B0604020202020204" pitchFamily="34" charset="0"/>
              </a:rPr>
              <a:t>Case Studies: </a:t>
            </a:r>
            <a:r>
              <a:rPr lang="en-US" sz="1400" dirty="0" smtClean="0">
                <a:solidFill>
                  <a:schemeClr val="bg2">
                    <a:lumMod val="20000"/>
                    <a:lumOff val="80000"/>
                  </a:schemeClr>
                </a:solidFill>
                <a:latin typeface="Helvetica" pitchFamily="34" charset="0"/>
                <a:cs typeface="Arial" panose="020B0604020202020204" pitchFamily="34" charset="0"/>
              </a:rPr>
              <a:t>of successful implementation of Associate plans at their client locations.</a:t>
            </a:r>
          </a:p>
          <a:p>
            <a:r>
              <a:rPr lang="en-US" sz="1400" b="1" dirty="0" smtClean="0">
                <a:solidFill>
                  <a:schemeClr val="bg2">
                    <a:lumMod val="20000"/>
                    <a:lumOff val="80000"/>
                  </a:schemeClr>
                </a:solidFill>
                <a:latin typeface="Helvetica" pitchFamily="34" charset="0"/>
                <a:cs typeface="Arial" panose="020B0604020202020204" pitchFamily="34" charset="0"/>
              </a:rPr>
              <a:t>Informal media interaction: </a:t>
            </a:r>
            <a:r>
              <a:rPr lang="en-US" sz="1400" dirty="0" smtClean="0">
                <a:solidFill>
                  <a:schemeClr val="bg2">
                    <a:lumMod val="20000"/>
                    <a:lumOff val="80000"/>
                  </a:schemeClr>
                </a:solidFill>
                <a:latin typeface="Helvetica" pitchFamily="34" charset="0"/>
                <a:cs typeface="Arial" panose="020B0604020202020204" pitchFamily="34" charset="0"/>
              </a:rPr>
              <a:t>this would entail meeting of select press people with the Management of Associates or its representative in India.</a:t>
            </a:r>
          </a:p>
          <a:p>
            <a:pPr marL="0" indent="0">
              <a:buFont typeface="Wingdings 2" pitchFamily="18" charset="2"/>
              <a:buNone/>
            </a:pPr>
            <a:r>
              <a:rPr lang="en-US" sz="1400" dirty="0" smtClean="0">
                <a:solidFill>
                  <a:schemeClr val="bg2">
                    <a:lumMod val="20000"/>
                    <a:lumOff val="80000"/>
                  </a:schemeClr>
                </a:solidFill>
                <a:latin typeface="Helvetica" pitchFamily="34" charset="0"/>
                <a:cs typeface="Arial" panose="020B0604020202020204" pitchFamily="34" charset="0"/>
              </a:rPr>
              <a:t/>
            </a:r>
            <a:br>
              <a:rPr lang="en-US" sz="1400" dirty="0" smtClean="0">
                <a:solidFill>
                  <a:schemeClr val="bg2">
                    <a:lumMod val="20000"/>
                    <a:lumOff val="80000"/>
                  </a:schemeClr>
                </a:solidFill>
                <a:latin typeface="Helvetica" pitchFamily="34" charset="0"/>
                <a:cs typeface="Arial" panose="020B0604020202020204" pitchFamily="34" charset="0"/>
              </a:rPr>
            </a:br>
            <a:r>
              <a:rPr lang="en-US" sz="1400" dirty="0" smtClean="0">
                <a:solidFill>
                  <a:schemeClr val="bg2">
                    <a:lumMod val="20000"/>
                    <a:lumOff val="80000"/>
                  </a:schemeClr>
                </a:solidFill>
                <a:latin typeface="Helvetica" pitchFamily="34" charset="0"/>
                <a:cs typeface="Arial" panose="020B0604020202020204" pitchFamily="34" charset="0"/>
              </a:rPr>
              <a:t/>
            </a:r>
            <a:br>
              <a:rPr lang="en-US" sz="1400" dirty="0" smtClean="0">
                <a:solidFill>
                  <a:schemeClr val="bg2">
                    <a:lumMod val="20000"/>
                    <a:lumOff val="80000"/>
                  </a:schemeClr>
                </a:solidFill>
                <a:latin typeface="Helvetica" pitchFamily="34" charset="0"/>
                <a:cs typeface="Arial" panose="020B0604020202020204" pitchFamily="34" charset="0"/>
              </a:rPr>
            </a:br>
            <a:endParaRPr lang="en-US" sz="1400" dirty="0">
              <a:solidFill>
                <a:schemeClr val="bg2">
                  <a:lumMod val="20000"/>
                  <a:lumOff val="80000"/>
                </a:schemeClr>
              </a:solidFill>
              <a:latin typeface="Helvetica" pitchFamily="34" charset="0"/>
            </a:endParaRPr>
          </a:p>
        </p:txBody>
      </p:sp>
      <p:sp>
        <p:nvSpPr>
          <p:cNvPr id="5" name="Rectangle 4"/>
          <p:cNvSpPr/>
          <p:nvPr/>
        </p:nvSpPr>
        <p:spPr>
          <a:xfrm>
            <a:off x="1957589" y="5209505"/>
            <a:ext cx="3771426" cy="759854"/>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31831" y="5183747"/>
            <a:ext cx="3771426" cy="1200329"/>
          </a:xfrm>
          <a:prstGeom prst="rect">
            <a:avLst/>
          </a:prstGeom>
          <a:noFill/>
        </p:spPr>
        <p:txBody>
          <a:bodyPr wrap="square" rtlCol="0">
            <a:spAutoFit/>
          </a:bodyPr>
          <a:lstStyle/>
          <a:p>
            <a:pPr algn="ctr"/>
            <a:r>
              <a:rPr lang="en-US" sz="2400" b="1" dirty="0">
                <a:solidFill>
                  <a:schemeClr val="tx1">
                    <a:lumMod val="85000"/>
                    <a:lumOff val="15000"/>
                  </a:schemeClr>
                </a:solidFill>
                <a:latin typeface="Garamond" pitchFamily="18" charset="0"/>
              </a:rPr>
              <a:t>PR</a:t>
            </a:r>
          </a:p>
          <a:p>
            <a:pPr algn="ctr"/>
            <a:r>
              <a:rPr lang="en-US" sz="2400" b="1" dirty="0">
                <a:solidFill>
                  <a:schemeClr val="tx1">
                    <a:lumMod val="85000"/>
                    <a:lumOff val="15000"/>
                  </a:schemeClr>
                </a:solidFill>
                <a:latin typeface="Garamond" pitchFamily="18" charset="0"/>
              </a:rPr>
              <a:t>OPPORTUNITIES</a:t>
            </a:r>
          </a:p>
          <a:p>
            <a:pPr algn="ctr"/>
            <a:endParaRPr lang="en-US" sz="2400" b="1" dirty="0">
              <a:latin typeface="Garamond" pitchFamily="18" charset="0"/>
            </a:endParaRPr>
          </a:p>
        </p:txBody>
      </p:sp>
    </p:spTree>
    <p:extLst>
      <p:ext uri="{BB962C8B-B14F-4D97-AF65-F5344CB8AC3E}">
        <p14:creationId xmlns:p14="http://schemas.microsoft.com/office/powerpoint/2010/main" val="3917590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5607" cy="6858000"/>
          </a:xfrm>
          <a:prstGeom prst="rect">
            <a:avLst/>
          </a:prstGeom>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2" name="TextBox 1"/>
          <p:cNvSpPr txBox="1"/>
          <p:nvPr/>
        </p:nvSpPr>
        <p:spPr>
          <a:xfrm>
            <a:off x="901521" y="2459504"/>
            <a:ext cx="4662152" cy="1938992"/>
          </a:xfrm>
          <a:prstGeom prst="rect">
            <a:avLst/>
          </a:prstGeom>
          <a:noFill/>
        </p:spPr>
        <p:txBody>
          <a:bodyPr wrap="square" rtlCol="0">
            <a:spAutoFit/>
          </a:bodyPr>
          <a:lstStyle/>
          <a:p>
            <a:pPr algn="ctr"/>
            <a:r>
              <a:rPr lang="en-US" sz="6000" b="1" dirty="0" smtClean="0">
                <a:latin typeface="Garamond" pitchFamily="18" charset="0"/>
              </a:rPr>
              <a:t>ACTION</a:t>
            </a:r>
          </a:p>
          <a:p>
            <a:pPr algn="ctr"/>
            <a:r>
              <a:rPr lang="en-US" sz="6000" b="1" dirty="0" smtClean="0">
                <a:latin typeface="Garamond" pitchFamily="18" charset="0"/>
              </a:rPr>
              <a:t>PLAN</a:t>
            </a:r>
            <a:endParaRPr lang="en-US" sz="6000" b="1" dirty="0">
              <a:latin typeface="Garamond" pitchFamily="18" charset="0"/>
            </a:endParaRPr>
          </a:p>
        </p:txBody>
      </p:sp>
    </p:spTree>
    <p:extLst>
      <p:ext uri="{BB962C8B-B14F-4D97-AF65-F5344CB8AC3E}">
        <p14:creationId xmlns:p14="http://schemas.microsoft.com/office/powerpoint/2010/main" val="608314483"/>
      </p:ext>
    </p:extLst>
  </p:cSld>
  <p:clrMapOvr>
    <a:masterClrMapping/>
  </p:clrMapOvr>
  <p:transition spd="med">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Merakii Mehak\merakii\merakii\ppt\new\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286445" cy="690342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473520" y="2636101"/>
            <a:ext cx="6718480" cy="1785104"/>
          </a:xfrm>
          <a:prstGeom prst="rect">
            <a:avLst/>
          </a:prstGeom>
          <a:noFill/>
        </p:spPr>
        <p:txBody>
          <a:bodyPr wrap="square" rtlCol="0">
            <a:spAutoFit/>
          </a:bodyPr>
          <a:lstStyle/>
          <a:p>
            <a:r>
              <a:rPr lang="en-US" sz="5000" dirty="0" smtClean="0">
                <a:solidFill>
                  <a:schemeClr val="tx1">
                    <a:lumMod val="95000"/>
                    <a:lumOff val="5000"/>
                  </a:schemeClr>
                </a:solidFill>
                <a:latin typeface="Garamond" pitchFamily="18" charset="0"/>
              </a:rPr>
              <a:t>ADVANTAGES OF</a:t>
            </a:r>
          </a:p>
          <a:p>
            <a:r>
              <a:rPr lang="en-US" sz="6000" b="1" dirty="0" smtClean="0">
                <a:solidFill>
                  <a:schemeClr val="tx1">
                    <a:lumMod val="95000"/>
                    <a:lumOff val="5000"/>
                  </a:schemeClr>
                </a:solidFill>
                <a:latin typeface="Garamond" pitchFamily="18" charset="0"/>
              </a:rPr>
              <a:t>SOCIAL MEDIA</a:t>
            </a:r>
          </a:p>
        </p:txBody>
      </p:sp>
    </p:spTree>
    <p:extLst>
      <p:ext uri="{BB962C8B-B14F-4D97-AF65-F5344CB8AC3E}">
        <p14:creationId xmlns:p14="http://schemas.microsoft.com/office/powerpoint/2010/main" val="2360426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erakii Mehak\merakii\merakii\ppt\new\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205" y="515154"/>
            <a:ext cx="11303796" cy="63512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9548" y="734097"/>
            <a:ext cx="5048519" cy="492443"/>
          </a:xfrm>
          <a:prstGeom prst="rect">
            <a:avLst/>
          </a:prstGeom>
          <a:noFill/>
        </p:spPr>
        <p:txBody>
          <a:bodyPr wrap="square" rtlCol="0">
            <a:spAutoFit/>
          </a:bodyPr>
          <a:lstStyle/>
          <a:p>
            <a:r>
              <a:rPr lang="en-US" sz="2600" b="1" dirty="0" smtClean="0">
                <a:solidFill>
                  <a:schemeClr val="accent1"/>
                </a:solidFill>
                <a:latin typeface="Garamond" pitchFamily="18" charset="0"/>
              </a:rPr>
              <a:t>FREEDOM OF EXPRESSION</a:t>
            </a:r>
            <a:endParaRPr lang="en-US" sz="2600" b="1" dirty="0">
              <a:solidFill>
                <a:schemeClr val="accent1"/>
              </a:solidFill>
              <a:latin typeface="Garamond" pitchFamily="18" charset="0"/>
            </a:endParaRPr>
          </a:p>
        </p:txBody>
      </p:sp>
      <p:sp>
        <p:nvSpPr>
          <p:cNvPr id="3" name="TextBox 2"/>
          <p:cNvSpPr txBox="1"/>
          <p:nvPr/>
        </p:nvSpPr>
        <p:spPr>
          <a:xfrm>
            <a:off x="579548" y="1416678"/>
            <a:ext cx="4198512" cy="1815882"/>
          </a:xfrm>
          <a:prstGeom prst="rect">
            <a:avLst/>
          </a:prstGeom>
          <a:noFill/>
        </p:spPr>
        <p:txBody>
          <a:bodyPr wrap="square" rtlCol="0">
            <a:spAutoFit/>
          </a:bodyPr>
          <a:lstStyle/>
          <a:p>
            <a:pPr lvl="0"/>
            <a:r>
              <a:rPr lang="en-US" sz="1600" dirty="0">
                <a:latin typeface="Helvetica" pitchFamily="34" charset="0"/>
              </a:rPr>
              <a:t>Social media allows anyone and everyone to express and share an opinion or idea somewhere along the business’s path to market. Thus the engagement process is then fundamental to successful social media marketing.</a:t>
            </a:r>
          </a:p>
          <a:p>
            <a:endParaRPr lang="en-US" sz="1600" dirty="0">
              <a:latin typeface="Helvetica" pitchFamily="34" charset="0"/>
            </a:endParaRPr>
          </a:p>
        </p:txBody>
      </p:sp>
      <p:sp>
        <p:nvSpPr>
          <p:cNvPr id="4" name="TextBox 3"/>
          <p:cNvSpPr txBox="1"/>
          <p:nvPr/>
        </p:nvSpPr>
        <p:spPr>
          <a:xfrm>
            <a:off x="579548" y="4288666"/>
            <a:ext cx="4958366" cy="461665"/>
          </a:xfrm>
          <a:prstGeom prst="rect">
            <a:avLst/>
          </a:prstGeom>
          <a:noFill/>
        </p:spPr>
        <p:txBody>
          <a:bodyPr wrap="square" rtlCol="0">
            <a:spAutoFit/>
          </a:bodyPr>
          <a:lstStyle/>
          <a:p>
            <a:pPr lvl="0"/>
            <a:r>
              <a:rPr lang="en-US" sz="2400" b="1" dirty="0" smtClean="0">
                <a:solidFill>
                  <a:schemeClr val="accent1"/>
                </a:solidFill>
                <a:latin typeface="Garamond" pitchFamily="18" charset="0"/>
              </a:rPr>
              <a:t>PRODUCT PROMOTION</a:t>
            </a:r>
            <a:endParaRPr lang="en-US" sz="2400" dirty="0">
              <a:solidFill>
                <a:schemeClr val="accent1"/>
              </a:solidFill>
              <a:latin typeface="Garamond" pitchFamily="18" charset="0"/>
            </a:endParaRPr>
          </a:p>
        </p:txBody>
      </p:sp>
      <p:sp>
        <p:nvSpPr>
          <p:cNvPr id="5" name="TextBox 4"/>
          <p:cNvSpPr txBox="1"/>
          <p:nvPr/>
        </p:nvSpPr>
        <p:spPr>
          <a:xfrm>
            <a:off x="579548" y="4932611"/>
            <a:ext cx="4507605" cy="1323439"/>
          </a:xfrm>
          <a:prstGeom prst="rect">
            <a:avLst/>
          </a:prstGeom>
          <a:noFill/>
        </p:spPr>
        <p:txBody>
          <a:bodyPr wrap="square" rtlCol="0">
            <a:spAutoFit/>
          </a:bodyPr>
          <a:lstStyle/>
          <a:p>
            <a:pPr lvl="0"/>
            <a:r>
              <a:rPr lang="en-US" sz="1600" dirty="0">
                <a:latin typeface="Helvetica" pitchFamily="34" charset="0"/>
              </a:rPr>
              <a:t>Social networking sites and blogs allow individual followers to “</a:t>
            </a:r>
            <a:r>
              <a:rPr lang="en-US" sz="1600" dirty="0" err="1">
                <a:latin typeface="Helvetica" pitchFamily="34" charset="0"/>
              </a:rPr>
              <a:t>retweet</a:t>
            </a:r>
            <a:r>
              <a:rPr lang="en-US" sz="1600" dirty="0">
                <a:latin typeface="Helvetica" pitchFamily="34" charset="0"/>
              </a:rPr>
              <a:t>” or “repost” comments made by the product being promoted.</a:t>
            </a:r>
          </a:p>
          <a:p>
            <a:endParaRPr lang="en-US" sz="1600" dirty="0">
              <a:latin typeface="Helvetica" pitchFamily="34" charset="0"/>
            </a:endParaRPr>
          </a:p>
        </p:txBody>
      </p:sp>
    </p:spTree>
    <p:extLst>
      <p:ext uri="{BB962C8B-B14F-4D97-AF65-F5344CB8AC3E}">
        <p14:creationId xmlns:p14="http://schemas.microsoft.com/office/powerpoint/2010/main" val="3336410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Merakii Mehak\merakii\merakii\ppt\new\f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37927" y="502276"/>
            <a:ext cx="4572000" cy="1631216"/>
          </a:xfrm>
          <a:prstGeom prst="rect">
            <a:avLst/>
          </a:prstGeom>
          <a:noFill/>
        </p:spPr>
        <p:txBody>
          <a:bodyPr wrap="square" rtlCol="0">
            <a:spAutoFit/>
          </a:bodyPr>
          <a:lstStyle/>
          <a:p>
            <a:r>
              <a:rPr lang="en-US" sz="5000" b="1" dirty="0" smtClean="0">
                <a:solidFill>
                  <a:schemeClr val="accent1"/>
                </a:solidFill>
                <a:latin typeface="Garamond" pitchFamily="18" charset="0"/>
              </a:rPr>
              <a:t>FB ADS</a:t>
            </a:r>
          </a:p>
          <a:p>
            <a:r>
              <a:rPr lang="en-US" sz="5000" b="1" dirty="0" smtClean="0">
                <a:solidFill>
                  <a:schemeClr val="accent1"/>
                </a:solidFill>
                <a:latin typeface="Garamond" pitchFamily="18" charset="0"/>
              </a:rPr>
              <a:t>SAMPLE</a:t>
            </a:r>
            <a:endParaRPr lang="en-US" sz="5000" b="1" dirty="0">
              <a:solidFill>
                <a:schemeClr val="accent1"/>
              </a:solidFill>
              <a:latin typeface="Garamond" pitchFamily="18" charset="0"/>
            </a:endParaRPr>
          </a:p>
        </p:txBody>
      </p:sp>
    </p:spTree>
    <p:extLst>
      <p:ext uri="{BB962C8B-B14F-4D97-AF65-F5344CB8AC3E}">
        <p14:creationId xmlns:p14="http://schemas.microsoft.com/office/powerpoint/2010/main" val="35713195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Merakii Mehak\merakii\merakii\ppt\worldwid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45" y="-2"/>
            <a:ext cx="12286445" cy="6903421"/>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2" name="TextBox 1"/>
          <p:cNvSpPr txBox="1"/>
          <p:nvPr/>
        </p:nvSpPr>
        <p:spPr>
          <a:xfrm>
            <a:off x="0" y="51516"/>
            <a:ext cx="3729610" cy="1938992"/>
          </a:xfrm>
          <a:prstGeom prst="rect">
            <a:avLst/>
          </a:prstGeom>
          <a:noFill/>
        </p:spPr>
        <p:txBody>
          <a:bodyPr wrap="square" rtlCol="0">
            <a:spAutoFit/>
          </a:bodyPr>
          <a:lstStyle/>
          <a:p>
            <a:pPr algn="ctr"/>
            <a:r>
              <a:rPr lang="en-US" sz="6000" b="1" dirty="0" smtClean="0">
                <a:latin typeface="Garamond" pitchFamily="18" charset="0"/>
              </a:rPr>
              <a:t>WORLD</a:t>
            </a:r>
          </a:p>
          <a:p>
            <a:pPr algn="ctr"/>
            <a:r>
              <a:rPr lang="en-US" sz="6000" b="1" dirty="0" smtClean="0">
                <a:latin typeface="Garamond" pitchFamily="18" charset="0"/>
              </a:rPr>
              <a:t>WIDE</a:t>
            </a:r>
            <a:endParaRPr lang="en-US" sz="6000" b="1" dirty="0">
              <a:latin typeface="Garamond" pitchFamily="18" charset="0"/>
            </a:endParaRPr>
          </a:p>
        </p:txBody>
      </p:sp>
    </p:spTree>
    <p:extLst>
      <p:ext uri="{BB962C8B-B14F-4D97-AF65-F5344CB8AC3E}">
        <p14:creationId xmlns:p14="http://schemas.microsoft.com/office/powerpoint/2010/main" val="2614319980"/>
      </p:ext>
    </p:extLst>
  </p:cSld>
  <p:clrMapOvr>
    <a:masterClrMapping/>
  </p:clrMapOvr>
  <p:transition spd="med">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Merakii Mehak\merakii\merakii\ppt\new\pr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94" y="12878"/>
            <a:ext cx="12205594" cy="6857993"/>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3" name="TextBox 2"/>
          <p:cNvSpPr txBox="1"/>
          <p:nvPr/>
        </p:nvSpPr>
        <p:spPr>
          <a:xfrm>
            <a:off x="6672433" y="2531699"/>
            <a:ext cx="3953814" cy="1631216"/>
          </a:xfrm>
          <a:prstGeom prst="rect">
            <a:avLst/>
          </a:prstGeom>
          <a:noFill/>
        </p:spPr>
        <p:txBody>
          <a:bodyPr wrap="square" rtlCol="0">
            <a:spAutoFit/>
          </a:bodyPr>
          <a:lstStyle/>
          <a:p>
            <a:r>
              <a:rPr lang="en-US" sz="5000" b="1" dirty="0" smtClean="0">
                <a:latin typeface="Garamond" pitchFamily="18" charset="0"/>
              </a:rPr>
              <a:t>OUR</a:t>
            </a:r>
          </a:p>
          <a:p>
            <a:r>
              <a:rPr lang="en-US" sz="5000" b="1" dirty="0" smtClean="0">
                <a:latin typeface="Garamond" pitchFamily="18" charset="0"/>
              </a:rPr>
              <a:t>PROJECTS</a:t>
            </a:r>
            <a:endParaRPr lang="en-US" sz="5000" b="1" dirty="0">
              <a:latin typeface="Garamond" pitchFamily="18" charset="0"/>
            </a:endParaRPr>
          </a:p>
        </p:txBody>
      </p:sp>
    </p:spTree>
    <p:extLst>
      <p:ext uri="{BB962C8B-B14F-4D97-AF65-F5344CB8AC3E}">
        <p14:creationId xmlns:p14="http://schemas.microsoft.com/office/powerpoint/2010/main" val="4293465110"/>
      </p:ext>
    </p:extLst>
  </p:cSld>
  <p:clrMapOvr>
    <a:masterClrMapping/>
  </p:clrMapOvr>
  <p:transition spd="med">
    <p:pull/>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8976"/>
            <a:ext cx="12192000" cy="6890196"/>
          </a:xfrm>
          <a:prstGeom prst="rect">
            <a:avLst/>
          </a:prstGeom>
          <a:solidFill>
            <a:srgbClr val="00A8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256276" y="-38976"/>
            <a:ext cx="9679447" cy="6896976"/>
          </a:xfrm>
          <a:prstGeom prst="rect">
            <a:avLst/>
          </a:prstGeom>
          <a:solidFill>
            <a:srgbClr val="EA287E"/>
          </a:solidFill>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5756"/>
            <a:ext cx="12274975" cy="6896976"/>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Tree>
    <p:extLst>
      <p:ext uri="{BB962C8B-B14F-4D97-AF65-F5344CB8AC3E}">
        <p14:creationId xmlns:p14="http://schemas.microsoft.com/office/powerpoint/2010/main" val="124283697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3456"/>
            <a:ext cx="12192000" cy="6874676"/>
          </a:xfrm>
          <a:prstGeom prst="rect">
            <a:avLst/>
          </a:prstGeom>
          <a:solidFill>
            <a:srgbClr val="008F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245461" y="-23456"/>
            <a:ext cx="9701078" cy="688145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236"/>
            <a:ext cx="12247353" cy="6881456"/>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Tree>
    <p:extLst>
      <p:ext uri="{BB962C8B-B14F-4D97-AF65-F5344CB8AC3E}">
        <p14:creationId xmlns:p14="http://schemas.microsoft.com/office/powerpoint/2010/main" val="5466667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081825" y="103031"/>
            <a:ext cx="10277341" cy="663262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6851220"/>
          </a:xfrm>
          <a:prstGeom prst="rect">
            <a:avLst/>
          </a:prstGeom>
          <a:solidFill>
            <a:srgbClr val="2E30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1278721" y="-12879"/>
            <a:ext cx="9634558" cy="68580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05607" cy="6858000"/>
          </a:xfrm>
          <a:prstGeom prst="rect">
            <a:avLst/>
          </a:prstGeo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Tree>
    <p:extLst>
      <p:ext uri="{BB962C8B-B14F-4D97-AF65-F5344CB8AC3E}">
        <p14:creationId xmlns:p14="http://schemas.microsoft.com/office/powerpoint/2010/main" val="3135022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Merakii Mehak\merakii\merakii\ppt\new\histo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 y="-626"/>
            <a:ext cx="12206721" cy="68586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524259" y="2807594"/>
            <a:ext cx="5048518" cy="1938992"/>
          </a:xfrm>
          <a:prstGeom prst="rect">
            <a:avLst/>
          </a:prstGeom>
          <a:noFill/>
        </p:spPr>
        <p:txBody>
          <a:bodyPr wrap="square" rtlCol="0">
            <a:spAutoFit/>
          </a:bodyPr>
          <a:lstStyle/>
          <a:p>
            <a:r>
              <a:rPr lang="en-US" sz="6000" b="1" dirty="0" smtClean="0">
                <a:solidFill>
                  <a:schemeClr val="bg1">
                    <a:lumMod val="95000"/>
                  </a:schemeClr>
                </a:solidFill>
                <a:latin typeface="Garamond" pitchFamily="18" charset="0"/>
              </a:rPr>
              <a:t>COMPANY</a:t>
            </a:r>
          </a:p>
          <a:p>
            <a:r>
              <a:rPr lang="en-US" sz="6000" b="1" dirty="0" smtClean="0">
                <a:solidFill>
                  <a:schemeClr val="bg1">
                    <a:lumMod val="95000"/>
                  </a:schemeClr>
                </a:solidFill>
                <a:latin typeface="Garamond" pitchFamily="18" charset="0"/>
              </a:rPr>
              <a:t>    HISTORY</a:t>
            </a:r>
            <a:endParaRPr lang="en-US" sz="6000" b="1" dirty="0">
              <a:solidFill>
                <a:schemeClr val="bg1">
                  <a:lumMod val="95000"/>
                </a:schemeClr>
              </a:solidFill>
              <a:latin typeface="Garamond" pitchFamily="18" charset="0"/>
            </a:endParaRPr>
          </a:p>
        </p:txBody>
      </p:sp>
      <p:sp>
        <p:nvSpPr>
          <p:cNvPr id="3" name="TextBox 2"/>
          <p:cNvSpPr txBox="1"/>
          <p:nvPr/>
        </p:nvSpPr>
        <p:spPr>
          <a:xfrm>
            <a:off x="7572777" y="2886048"/>
            <a:ext cx="3786389" cy="1600438"/>
          </a:xfrm>
          <a:prstGeom prst="rect">
            <a:avLst/>
          </a:prstGeom>
          <a:noFill/>
        </p:spPr>
        <p:txBody>
          <a:bodyPr wrap="square" rtlCol="0">
            <a:spAutoFit/>
          </a:bodyPr>
          <a:lstStyle/>
          <a:p>
            <a:r>
              <a:rPr lang="en-US" sz="1400" dirty="0" err="1">
                <a:solidFill>
                  <a:schemeClr val="bg1">
                    <a:lumMod val="95000"/>
                  </a:schemeClr>
                </a:solidFill>
                <a:latin typeface="HelveticaNeue"/>
                <a:cs typeface="Arial" panose="020B0604020202020204" pitchFamily="34" charset="0"/>
              </a:rPr>
              <a:t>Merakii</a:t>
            </a:r>
            <a:r>
              <a:rPr lang="en-US" sz="1400" dirty="0">
                <a:solidFill>
                  <a:schemeClr val="bg1">
                    <a:lumMod val="95000"/>
                  </a:schemeClr>
                </a:solidFill>
                <a:latin typeface="HelveticaNeue"/>
                <a:cs typeface="Arial" panose="020B0604020202020204" pitchFamily="34" charset="0"/>
              </a:rPr>
              <a:t> is a Greek word, which Personifies Creativity , Innovation and soul put into your work .</a:t>
            </a:r>
            <a:r>
              <a:rPr lang="en-US" sz="1400" dirty="0">
                <a:solidFill>
                  <a:schemeClr val="bg1">
                    <a:lumMod val="95000"/>
                  </a:schemeClr>
                </a:solidFill>
                <a:latin typeface="HelveticaNeue"/>
              </a:rPr>
              <a:t> The company’s strong bond with its customers, intimate relationships with professional and impressive array of award-winning services did not go unnoticed in its fraternity. </a:t>
            </a:r>
            <a:endParaRPr lang="en-US" sz="1400" dirty="0">
              <a:solidFill>
                <a:schemeClr val="bg1">
                  <a:lumMod val="95000"/>
                </a:schemeClr>
              </a:solidFill>
              <a:latin typeface="HelveticaNeue"/>
              <a:cs typeface="Arial" panose="020B0604020202020204" pitchFamily="34" charset="0"/>
            </a:endParaRPr>
          </a:p>
        </p:txBody>
      </p:sp>
    </p:spTree>
    <p:extLst>
      <p:ext uri="{BB962C8B-B14F-4D97-AF65-F5344CB8AC3E}">
        <p14:creationId xmlns:p14="http://schemas.microsoft.com/office/powerpoint/2010/main" val="6505092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
            <a:ext cx="12191999" cy="6858000"/>
          </a:xfrm>
          <a:prstGeom prst="rect">
            <a:avLst/>
          </a:prstGeom>
          <a:solidFill>
            <a:srgbClr val="0039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861847" y="189185"/>
            <a:ext cx="10689021" cy="648488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5648" y="1235412"/>
            <a:ext cx="3463199" cy="45233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Picture 4"/>
          <p:cNvPicPr>
            <a:picLocks noChangeAspect="1"/>
          </p:cNvPicPr>
          <p:nvPr/>
        </p:nvPicPr>
        <p:blipFill>
          <a:blip r:embed="rId3"/>
          <a:stretch>
            <a:fillRect/>
          </a:stretch>
        </p:blipFill>
        <p:spPr>
          <a:xfrm>
            <a:off x="5014502" y="1235412"/>
            <a:ext cx="6133263" cy="45233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
            <a:ext cx="12205609" cy="6858001"/>
          </a:xfrm>
          <a:prstGeom prst="rect">
            <a:avLst/>
          </a:prstGeom>
        </p:spPr>
      </p:pic>
      <p:pic>
        <p:nvPicPr>
          <p:cNvPr id="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460" y="6383960"/>
            <a:ext cx="2055150" cy="452233"/>
          </a:xfrm>
          <a:prstGeom prst="rect">
            <a:avLst/>
          </a:prstGeom>
        </p:spPr>
      </p:pic>
    </p:spTree>
    <p:extLst>
      <p:ext uri="{BB962C8B-B14F-4D97-AF65-F5344CB8AC3E}">
        <p14:creationId xmlns:p14="http://schemas.microsoft.com/office/powerpoint/2010/main" val="2069841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1999" cy="6858000"/>
          </a:xfrm>
          <a:prstGeom prst="rect">
            <a:avLst/>
          </a:prstGeom>
          <a:solidFill>
            <a:srgbClr val="09AC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893379" y="178676"/>
            <a:ext cx="9827173" cy="653743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66345"/>
            <a:ext cx="4278761" cy="427876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691" y="1366345"/>
            <a:ext cx="4309240" cy="430924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205607" cy="6858000"/>
          </a:xfrm>
          <a:prstGeom prst="rect">
            <a:avLst/>
          </a:prstGeom>
        </p:spPr>
      </p:pic>
      <p:pic>
        <p:nvPicPr>
          <p:cNvPr id="10"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3339" y="6396839"/>
            <a:ext cx="2055150" cy="452233"/>
          </a:xfrm>
          <a:prstGeom prst="rect">
            <a:avLst/>
          </a:prstGeom>
        </p:spPr>
      </p:pic>
    </p:spTree>
    <p:extLst>
      <p:ext uri="{BB962C8B-B14F-4D97-AF65-F5344CB8AC3E}">
        <p14:creationId xmlns:p14="http://schemas.microsoft.com/office/powerpoint/2010/main" val="12640363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1999" cy="69841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1418896" y="147782"/>
            <a:ext cx="9364717" cy="671021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192" y="932559"/>
            <a:ext cx="3600606" cy="51158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1896" y="932558"/>
            <a:ext cx="3720627" cy="51158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430078" cy="6984124"/>
          </a:xfrm>
          <a:prstGeom prst="rect">
            <a:avLst/>
          </a:prstGeom>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7887" y="6499871"/>
            <a:ext cx="2055150" cy="452233"/>
          </a:xfrm>
          <a:prstGeom prst="rect">
            <a:avLst/>
          </a:prstGeom>
        </p:spPr>
      </p:pic>
    </p:spTree>
    <p:extLst>
      <p:ext uri="{BB962C8B-B14F-4D97-AF65-F5344CB8AC3E}">
        <p14:creationId xmlns:p14="http://schemas.microsoft.com/office/powerpoint/2010/main" val="98819859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5607" cy="6858000"/>
          </a:xfrm>
          <a:prstGeom prst="rect">
            <a:avLst/>
          </a:prstGeom>
        </p:spPr>
      </p:pic>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3" name="TextBox 2"/>
          <p:cNvSpPr txBox="1"/>
          <p:nvPr/>
        </p:nvSpPr>
        <p:spPr>
          <a:xfrm>
            <a:off x="1120466" y="2613392"/>
            <a:ext cx="4159876" cy="1631216"/>
          </a:xfrm>
          <a:prstGeom prst="rect">
            <a:avLst/>
          </a:prstGeom>
          <a:noFill/>
        </p:spPr>
        <p:txBody>
          <a:bodyPr wrap="square" rtlCol="0">
            <a:spAutoFit/>
          </a:bodyPr>
          <a:lstStyle/>
          <a:p>
            <a:r>
              <a:rPr lang="en-US" sz="5000" b="1" dirty="0" smtClean="0">
                <a:solidFill>
                  <a:schemeClr val="bg2">
                    <a:lumMod val="20000"/>
                    <a:lumOff val="80000"/>
                  </a:schemeClr>
                </a:solidFill>
                <a:latin typeface="Garamond" pitchFamily="18" charset="0"/>
              </a:rPr>
              <a:t>OUR</a:t>
            </a:r>
          </a:p>
          <a:p>
            <a:r>
              <a:rPr lang="en-US" sz="5000" b="1" dirty="0" smtClean="0">
                <a:solidFill>
                  <a:schemeClr val="bg2">
                    <a:lumMod val="20000"/>
                    <a:lumOff val="80000"/>
                  </a:schemeClr>
                </a:solidFill>
                <a:latin typeface="Garamond" pitchFamily="18" charset="0"/>
              </a:rPr>
              <a:t>CLIENTS</a:t>
            </a:r>
            <a:endParaRPr lang="en-US" sz="5000" b="1" dirty="0">
              <a:solidFill>
                <a:schemeClr val="bg2">
                  <a:lumMod val="20000"/>
                  <a:lumOff val="80000"/>
                </a:schemeClr>
              </a:solidFill>
              <a:latin typeface="Garamond" pitchFamily="18" charset="0"/>
            </a:endParaRPr>
          </a:p>
        </p:txBody>
      </p:sp>
    </p:spTree>
    <p:extLst>
      <p:ext uri="{BB962C8B-B14F-4D97-AF65-F5344CB8AC3E}">
        <p14:creationId xmlns:p14="http://schemas.microsoft.com/office/powerpoint/2010/main" val="3407336095"/>
      </p:ext>
    </p:extLst>
  </p:cSld>
  <p:clrMapOvr>
    <a:masterClrMapping/>
  </p:clrMapOvr>
  <p:transition spd="med">
    <p:pull/>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D:\Merakii Mehak\merakii\merakii\ppt\new\CLI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Merakii Mehak\merakii\merakii\ppt\new\23bb888dfd7b9f5c2e52165e269e73b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0774" y="2574404"/>
            <a:ext cx="1931830" cy="466304"/>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D:\Merakii Mehak\merakii\merakii\ppt\new\kzmymem4bnfq0717u1k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4225" y="1928630"/>
            <a:ext cx="982794" cy="156798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Merakii Mehak\merakii\fusionmicrofinance\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0927" y="2492158"/>
            <a:ext cx="1797769" cy="63079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D:\Merakii Mehak\merakii\merakii\ppt\new\panasonic-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138" y="4043928"/>
            <a:ext cx="2492061" cy="1869046"/>
          </a:xfrm>
          <a:prstGeom prst="rect">
            <a:avLst/>
          </a:prstGeom>
          <a:noFill/>
          <a:extLst>
            <a:ext uri="{909E8E84-426E-40DD-AFC4-6F175D3DCCD1}">
              <a14:hiddenFill xmlns:a14="http://schemas.microsoft.com/office/drawing/2010/main">
                <a:solidFill>
                  <a:srgbClr val="FFFFFF"/>
                </a:solidFill>
              </a14:hiddenFill>
            </a:ext>
          </a:extLst>
        </p:spPr>
      </p:pic>
      <p:pic>
        <p:nvPicPr>
          <p:cNvPr id="4107" name="Picture 11" descr="D:\Merakii Mehak\merakii\merakii\ppt\new\Yatra_company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1275" y="4637531"/>
            <a:ext cx="1506827" cy="681840"/>
          </a:xfrm>
          <a:prstGeom prst="rect">
            <a:avLst/>
          </a:prstGeom>
          <a:noFill/>
          <a:extLst>
            <a:ext uri="{909E8E84-426E-40DD-AFC4-6F175D3DCCD1}">
              <a14:hiddenFill xmlns:a14="http://schemas.microsoft.com/office/drawing/2010/main">
                <a:solidFill>
                  <a:srgbClr val="FFFFFF"/>
                </a:solidFill>
              </a14:hiddenFill>
            </a:ext>
          </a:extLst>
        </p:spPr>
      </p:pic>
      <p:pic>
        <p:nvPicPr>
          <p:cNvPr id="4109" name="Picture 13" descr="D:\Merakii Mehak\merakii\merakii\ppt\new\okrku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69162" y="3454189"/>
            <a:ext cx="8957703" cy="503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496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4314" cy="6870879"/>
          </a:xfrm>
          <a:prstGeom prst="rect">
            <a:avLst/>
          </a:prstGeom>
        </p:spPr>
      </p:pic>
      <p:sp>
        <p:nvSpPr>
          <p:cNvPr id="3" name="TextBox 2"/>
          <p:cNvSpPr txBox="1"/>
          <p:nvPr/>
        </p:nvSpPr>
        <p:spPr>
          <a:xfrm>
            <a:off x="180299" y="2756077"/>
            <a:ext cx="3503049" cy="3554819"/>
          </a:xfrm>
          <a:prstGeom prst="rect">
            <a:avLst/>
          </a:prstGeom>
          <a:noFill/>
        </p:spPr>
        <p:txBody>
          <a:bodyPr wrap="square" rtlCol="0">
            <a:spAutoFit/>
          </a:bodyPr>
          <a:lstStyle/>
          <a:p>
            <a:r>
              <a:rPr lang="en-US" sz="4500" dirty="0" smtClean="0"/>
              <a:t>DO YOU</a:t>
            </a:r>
          </a:p>
          <a:p>
            <a:r>
              <a:rPr lang="en-US" sz="4500" dirty="0"/>
              <a:t>HAVE</a:t>
            </a:r>
          </a:p>
          <a:p>
            <a:r>
              <a:rPr lang="en-US" sz="4500" dirty="0"/>
              <a:t>QUESTIONS</a:t>
            </a:r>
            <a:r>
              <a:rPr lang="en-US" sz="4500" dirty="0" smtClean="0"/>
              <a:t>?</a:t>
            </a:r>
          </a:p>
          <a:p>
            <a:endParaRPr lang="en-US" sz="4500" dirty="0"/>
          </a:p>
          <a:p>
            <a:endParaRPr lang="en-US" sz="4500" dirty="0"/>
          </a:p>
        </p:txBody>
      </p:sp>
      <p:sp>
        <p:nvSpPr>
          <p:cNvPr id="5" name="Content Placeholder 2"/>
          <p:cNvSpPr txBox="1">
            <a:spLocks/>
          </p:cNvSpPr>
          <p:nvPr/>
        </p:nvSpPr>
        <p:spPr>
          <a:xfrm>
            <a:off x="180299" y="5092489"/>
            <a:ext cx="1506833" cy="2811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solidFill>
              <a:schemeClr val="tx1"/>
            </a:solidFill>
          </a:ln>
        </p:spPr>
        <p:txBody>
          <a:bodyPr>
            <a:normAutofit/>
          </a:bodyPr>
          <a:lst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pPr marL="0" indent="0" algn="ctr">
              <a:buFont typeface="Wingdings 2" pitchFamily="18" charset="2"/>
              <a:buNone/>
            </a:pPr>
            <a:r>
              <a:rPr lang="en-US" sz="1200" dirty="0" smtClean="0">
                <a:solidFill>
                  <a:schemeClr val="bg1"/>
                </a:solidFill>
                <a:latin typeface="Arial Black" panose="020B0A04020102020204" pitchFamily="34" charset="0"/>
              </a:rPr>
              <a:t>info@merakii.in</a:t>
            </a:r>
            <a:endParaRPr lang="en-US" sz="1200" dirty="0">
              <a:solidFill>
                <a:schemeClr val="bg1"/>
              </a:solidFill>
              <a:latin typeface="Arial Black" panose="020B0A04020102020204" pitchFamily="34" charset="0"/>
            </a:endParaRPr>
          </a:p>
        </p:txBody>
      </p:sp>
      <p:sp>
        <p:nvSpPr>
          <p:cNvPr id="6" name="Rectangle 5"/>
          <p:cNvSpPr/>
          <p:nvPr/>
        </p:nvSpPr>
        <p:spPr>
          <a:xfrm>
            <a:off x="2032381" y="5085119"/>
            <a:ext cx="1773159" cy="27699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solidFill>
              <a:schemeClr val="tx1"/>
            </a:solidFill>
          </a:ln>
        </p:spPr>
        <p:txBody>
          <a:bodyPr wrap="square">
            <a:spAutoFit/>
          </a:bodyPr>
          <a:lstStyle/>
          <a:p>
            <a:pPr algn="ctr"/>
            <a:r>
              <a:rPr lang="en-US" sz="1200" dirty="0" smtClean="0">
                <a:solidFill>
                  <a:schemeClr val="bg1"/>
                </a:solidFill>
                <a:latin typeface="Arial Black" panose="020B0A04020102020204" pitchFamily="34" charset="0"/>
              </a:rPr>
              <a:t>01149042982</a:t>
            </a:r>
            <a:endParaRPr lang="en-US" sz="1200" dirty="0">
              <a:solidFill>
                <a:schemeClr val="bg1"/>
              </a:solidFill>
              <a:latin typeface="Arial Black" panose="020B0A04020102020204" pitchFamily="34" charset="0"/>
            </a:endParaRPr>
          </a:p>
        </p:txBody>
      </p:sp>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Tree>
    <p:extLst>
      <p:ext uri="{BB962C8B-B14F-4D97-AF65-F5344CB8AC3E}">
        <p14:creationId xmlns:p14="http://schemas.microsoft.com/office/powerpoint/2010/main" val="26187993"/>
      </p:ext>
    </p:extLst>
  </p:cSld>
  <p:clrMapOvr>
    <a:masterClrMapping/>
  </p:clrMapOvr>
  <p:transition spd="med">
    <p:pull/>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Photo © Aneta Ivano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0490" y="56788"/>
            <a:ext cx="6807903" cy="6807903"/>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3" name="TextBox 2"/>
          <p:cNvSpPr txBox="1"/>
          <p:nvPr/>
        </p:nvSpPr>
        <p:spPr>
          <a:xfrm>
            <a:off x="270456" y="2652687"/>
            <a:ext cx="4185634" cy="1938992"/>
          </a:xfrm>
          <a:prstGeom prst="rect">
            <a:avLst/>
          </a:prstGeom>
          <a:noFill/>
        </p:spPr>
        <p:txBody>
          <a:bodyPr wrap="square" rtlCol="0">
            <a:spAutoFit/>
          </a:bodyPr>
          <a:lstStyle/>
          <a:p>
            <a:pPr algn="ctr"/>
            <a:r>
              <a:rPr lang="en-US" sz="6000" b="1" dirty="0" smtClean="0">
                <a:latin typeface="Garamond" pitchFamily="18" charset="0"/>
              </a:rPr>
              <a:t>THANK</a:t>
            </a:r>
          </a:p>
          <a:p>
            <a:pPr algn="ctr"/>
            <a:r>
              <a:rPr lang="en-US" sz="6000" b="1" dirty="0" smtClean="0">
                <a:latin typeface="Garamond" pitchFamily="18" charset="0"/>
              </a:rPr>
              <a:t>YOU</a:t>
            </a:r>
            <a:endParaRPr lang="en-US" sz="6000" b="1" dirty="0">
              <a:latin typeface="Garamond" pitchFamily="18" charset="0"/>
            </a:endParaRPr>
          </a:p>
        </p:txBody>
      </p:sp>
    </p:spTree>
    <p:extLst>
      <p:ext uri="{BB962C8B-B14F-4D97-AF65-F5344CB8AC3E}">
        <p14:creationId xmlns:p14="http://schemas.microsoft.com/office/powerpoint/2010/main" val="3893902567"/>
      </p:ext>
    </p:extLst>
  </p:cSld>
  <p:clrMapOvr>
    <a:masterClrMapping/>
  </p:clrMapOvr>
  <p:transition spd="med">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Merakii Mehak\merakii\merakii\ppt\new\awar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0560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4519" y="4661373"/>
            <a:ext cx="5538284" cy="1569660"/>
          </a:xfrm>
          <a:prstGeom prst="rect">
            <a:avLst/>
          </a:prstGeom>
          <a:noFill/>
        </p:spPr>
        <p:txBody>
          <a:bodyPr wrap="square" rtlCol="0">
            <a:spAutoFit/>
          </a:bodyPr>
          <a:lstStyle/>
          <a:p>
            <a:r>
              <a:rPr lang="en-US" sz="1200" dirty="0" err="1" smtClean="0">
                <a:solidFill>
                  <a:schemeClr val="bg1">
                    <a:lumMod val="85000"/>
                  </a:schemeClr>
                </a:solidFill>
                <a:latin typeface="HelveticaNeue"/>
                <a:cs typeface="Arial" panose="020B0604020202020204" pitchFamily="34" charset="0"/>
              </a:rPr>
              <a:t>Merakii</a:t>
            </a:r>
            <a:r>
              <a:rPr lang="en-US" sz="1200" dirty="0" smtClean="0">
                <a:solidFill>
                  <a:schemeClr val="bg1">
                    <a:lumMod val="85000"/>
                  </a:schemeClr>
                </a:solidFill>
                <a:latin typeface="HelveticaNeue"/>
                <a:cs typeface="Arial" panose="020B0604020202020204" pitchFamily="34" charset="0"/>
              </a:rPr>
              <a:t> Group has been awarded one of the leading Integrated marketing communication group of India . We believe that your brand is the single most important investment that, you can make in your business. Our Consultants are intrinsic ,that the essence of strategy is choosing what not to do. A Well- defined and executed brand strategy affects all aspects of a business and is directly connected to consumer needs emotions , and competitive environments.</a:t>
            </a:r>
          </a:p>
          <a:p>
            <a:endParaRPr lang="en-US" sz="1200" dirty="0">
              <a:solidFill>
                <a:schemeClr val="bg1">
                  <a:lumMod val="85000"/>
                </a:schemeClr>
              </a:solidFill>
            </a:endParaRPr>
          </a:p>
        </p:txBody>
      </p:sp>
    </p:spTree>
    <p:extLst>
      <p:ext uri="{BB962C8B-B14F-4D97-AF65-F5344CB8AC3E}">
        <p14:creationId xmlns:p14="http://schemas.microsoft.com/office/powerpoint/2010/main" val="2880260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5607" cy="6858000"/>
          </a:xfrm>
          <a:prstGeom prst="rect">
            <a:avLst/>
          </a:prstGeom>
        </p:spPr>
      </p:pic>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Tree>
    <p:extLst>
      <p:ext uri="{BB962C8B-B14F-4D97-AF65-F5344CB8AC3E}">
        <p14:creationId xmlns:p14="http://schemas.microsoft.com/office/powerpoint/2010/main" val="2345589975"/>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Merakii Mehak\merakii\merakii\ppt\services_meraki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 y="0"/>
            <a:ext cx="1220560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Tree>
    <p:extLst>
      <p:ext uri="{BB962C8B-B14F-4D97-AF65-F5344CB8AC3E}">
        <p14:creationId xmlns:p14="http://schemas.microsoft.com/office/powerpoint/2010/main" val="3403967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40" cy="6851220"/>
          </a:xfrm>
          <a:prstGeom prst="rect">
            <a:avLst/>
          </a:prstGeom>
        </p:spPr>
      </p:pic>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
        <p:nvSpPr>
          <p:cNvPr id="3" name="TextBox 2"/>
          <p:cNvSpPr txBox="1"/>
          <p:nvPr/>
        </p:nvSpPr>
        <p:spPr>
          <a:xfrm>
            <a:off x="7438726" y="3477124"/>
            <a:ext cx="4829577" cy="1015663"/>
          </a:xfrm>
          <a:prstGeom prst="rect">
            <a:avLst/>
          </a:prstGeom>
          <a:noFill/>
        </p:spPr>
        <p:txBody>
          <a:bodyPr wrap="square" rtlCol="0">
            <a:spAutoFit/>
          </a:bodyPr>
          <a:lstStyle/>
          <a:p>
            <a:r>
              <a:rPr lang="en-US" sz="6000" b="1" dirty="0" smtClean="0">
                <a:latin typeface="Garamond" pitchFamily="18" charset="0"/>
              </a:rPr>
              <a:t>CREATIVE</a:t>
            </a:r>
            <a:endParaRPr lang="en-US" sz="6000" b="1" dirty="0">
              <a:latin typeface="Garamond" pitchFamily="18" charset="0"/>
            </a:endParaRPr>
          </a:p>
        </p:txBody>
      </p:sp>
    </p:spTree>
    <p:extLst>
      <p:ext uri="{BB962C8B-B14F-4D97-AF65-F5344CB8AC3E}">
        <p14:creationId xmlns:p14="http://schemas.microsoft.com/office/powerpoint/2010/main" val="2636425474"/>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Merakii Mehak\merakii\merakii\ppt\new\med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68"/>
            <a:ext cx="12191604" cy="6850132"/>
          </a:xfrm>
          <a:prstGeom prst="rect">
            <a:avLst/>
          </a:prstGeom>
          <a:noFill/>
          <a:extLst>
            <a:ext uri="{909E8E84-426E-40DD-AFC4-6F175D3DCCD1}">
              <a14:hiddenFill xmlns:a14="http://schemas.microsoft.com/office/drawing/2010/main">
                <a:solidFill>
                  <a:srgbClr val="FFFFFF"/>
                </a:solidFill>
              </a14:hiddenFill>
            </a:ext>
          </a:extLst>
        </p:spPr>
      </p:pic>
      <p:pic>
        <p:nvPicPr>
          <p:cNvPr id="3"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6850" y="6398987"/>
            <a:ext cx="2055150" cy="452233"/>
          </a:xfrm>
          <a:prstGeom prst="rect">
            <a:avLst/>
          </a:prstGeom>
        </p:spPr>
      </p:pic>
    </p:spTree>
    <p:extLst>
      <p:ext uri="{BB962C8B-B14F-4D97-AF65-F5344CB8AC3E}">
        <p14:creationId xmlns:p14="http://schemas.microsoft.com/office/powerpoint/2010/main" val="361629695"/>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TM03457475[[fn=Frame]]</Template>
  <TotalTime>2248</TotalTime>
  <Words>887</Words>
  <Application>Microsoft Office PowerPoint</Application>
  <PresentationFormat>Custom</PresentationFormat>
  <Paragraphs>241</Paragraphs>
  <Slides>46</Slides>
  <Notes>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Sony</dc:creator>
  <cp:lastModifiedBy>Windows User</cp:lastModifiedBy>
  <cp:revision>73</cp:revision>
  <dcterms:created xsi:type="dcterms:W3CDTF">2018-01-05T05:24:18Z</dcterms:created>
  <dcterms:modified xsi:type="dcterms:W3CDTF">2018-09-28T09:37:05Z</dcterms:modified>
</cp:coreProperties>
</file>